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57" r:id="rId7"/>
    <p:sldId id="267" r:id="rId8"/>
    <p:sldId id="268" r:id="rId9"/>
    <p:sldId id="278" r:id="rId10"/>
    <p:sldId id="27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ray, Ahkesha T. (HQ-LE050)[LOGISTICS MGMT INSTITUTE]" initials="MAT(MI" lastIdx="3" clrIdx="0">
    <p:extLst>
      <p:ext uri="{19B8F6BF-5375-455C-9EA6-DF929625EA0E}">
        <p15:presenceInfo xmlns:p15="http://schemas.microsoft.com/office/powerpoint/2012/main" userId="S-1-5-21-330711430-3775241029-4075259233-728168" providerId="AD"/>
      </p:ext>
    </p:extLst>
  </p:cmAuthor>
  <p:cmAuthor id="2" name="Speed, Ashley H. (NSSC-XD024)" initials="SAH(" lastIdx="5" clrIdx="1">
    <p:extLst>
      <p:ext uri="{19B8F6BF-5375-455C-9EA6-DF929625EA0E}">
        <p15:presenceInfo xmlns:p15="http://schemas.microsoft.com/office/powerpoint/2012/main" userId="S-1-5-21-330711430-3775241029-4075259233-52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5405" autoAdjust="0"/>
  </p:normalViewPr>
  <p:slideViewPr>
    <p:cSldViewPr snapToGrid="0">
      <p:cViewPr varScale="1">
        <p:scale>
          <a:sx n="85" d="100"/>
          <a:sy n="85" d="100"/>
        </p:scale>
        <p:origin x="45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CF290C-9361-404B-A43C-642BE7739EC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F3D13-DAE7-4548-84AA-90CBBCF7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In 2015, the Human Capital Business Services Assessment (HC BSA) initially identified opportunities for improved service delivery in the HC function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The Business Services Steering Committee (BSC) recommended that staffing services be consolidated at the NSSC, and the Mission Support Council (MSC) approved this decision in 2016</a:t>
            </a:r>
          </a:p>
          <a:p>
            <a:endParaRPr lang="en-US" sz="2000" dirty="0" smtClean="0"/>
          </a:p>
          <a:p>
            <a:r>
              <a:rPr lang="en-US" sz="2000" dirty="0" smtClean="0"/>
              <a:t>HC Transformation, a Phase 1 project of the agency’s Mission Support Future Architecture Program (MAP), continued to focus on developing </a:t>
            </a:r>
            <a:r>
              <a:rPr lang="en-US" sz="2000" b="1" i="1" dirty="0" smtClean="0"/>
              <a:t>greater efficiency, effectiveness, and accountability</a:t>
            </a:r>
            <a:r>
              <a:rPr lang="en-US" sz="2000" dirty="0" smtClean="0"/>
              <a:t> in HC mission support functions, as well as </a:t>
            </a:r>
            <a:r>
              <a:rPr lang="en-US" sz="2000" b="1" i="1" dirty="0" smtClean="0"/>
              <a:t>greater consistency in HC service delivery </a:t>
            </a:r>
            <a:r>
              <a:rPr lang="en-US" sz="2000" dirty="0" smtClean="0"/>
              <a:t>across the agency. Staffing consolidation at NSSC continued to be a priority of this effort.</a:t>
            </a:r>
          </a:p>
          <a:p>
            <a:endParaRPr lang="en-US" sz="2000" dirty="0" smtClean="0"/>
          </a:p>
          <a:p>
            <a:r>
              <a:rPr lang="en-US" sz="2000" dirty="0" smtClean="0"/>
              <a:t>OCHCO committed to transitioning staffing services to NSSC by FY20 (approved by MSC  in Aug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manager, applicant, and employee experience will not significantly change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Rather, in some </a:t>
            </a:r>
            <a:r>
              <a:rPr lang="en-US" sz="1200" dirty="0" smtClean="0"/>
              <a:t>cases,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they work with / contact for support will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standardized processes and the use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ServiceNow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manage workflows, we hope that hiring managers will experience a more transparent, efficient hiring process.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296" y="1122363"/>
            <a:ext cx="6347012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7BC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96" y="3602038"/>
            <a:ext cx="634701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BC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E56B-49D5-4B02-88A4-117AB340F9F3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5631" y="5284741"/>
            <a:ext cx="5334001" cy="546333"/>
          </a:xfrm>
        </p:spPr>
        <p:txBody>
          <a:bodyPr/>
          <a:lstStyle>
            <a:lvl1pPr algn="l">
              <a:lnSpc>
                <a:spcPct val="110000"/>
              </a:lnSpc>
              <a:defRPr/>
            </a:lvl1pPr>
          </a:lstStyle>
          <a:p>
            <a:r>
              <a:rPr lang="en-US" sz="1000" smtClean="0"/>
              <a:t>Division or Functional Title Program/Project/Initiative Title (Division or Functional Title if No Program Title)</a:t>
            </a:r>
            <a:endParaRPr lang="en-US" sz="1050" b="1" dirty="0">
              <a:solidFill>
                <a:srgbClr val="007B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3700" y="423863"/>
            <a:ext cx="23431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Aeronautics and Space Administration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3700" y="6191250"/>
            <a:ext cx="9017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www.nasa.gov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DE5-B2F4-499C-9D18-1F9C7DF019A1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C53C-F84F-4CC1-A38D-501A7E040F55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7322-A630-4E8D-AE6A-D501D5C5233F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529"/>
            <a:ext cx="10515600" cy="448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6E95-7C7D-4DBA-A7C4-C3981F9DDBE3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6784" y="6016752"/>
            <a:ext cx="6337853" cy="54633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smtClean="0">
                <a:solidFill>
                  <a:srgbClr val="007BC2"/>
                </a:solidFill>
              </a:rPr>
              <a:t>Program/Project/Initiative Title (Division or Functional Title if No Program Title)</a:t>
            </a:r>
            <a:endParaRPr lang="en-US" altLang="en-US" sz="1050" dirty="0">
              <a:solidFill>
                <a:srgbClr val="007B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05A-ABC5-4B1C-B650-686369AF84B9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465853"/>
            <a:ext cx="5279137" cy="546333"/>
          </a:xfrm>
        </p:spPr>
        <p:txBody>
          <a:bodyPr/>
          <a:lstStyle>
            <a:lvl1pPr>
              <a:defRPr sz="800"/>
            </a:lvl1pPr>
          </a:lstStyle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smtClean="0">
                <a:solidFill>
                  <a:srgbClr val="007BC2"/>
                </a:solidFill>
              </a:rPr>
              <a:t>Program/Project/Initiative Title (Division or Functional Title if No Program Title)</a:t>
            </a:r>
            <a:endParaRPr lang="en-US" altLang="en-US" sz="1050" dirty="0">
              <a:solidFill>
                <a:srgbClr val="007BC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" y="5548922"/>
            <a:ext cx="2612397" cy="9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933506"/>
            <a:ext cx="10515600" cy="81870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BA9-7CEB-495E-B385-875033B679B6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3808" y="6016049"/>
            <a:ext cx="5279137" cy="546333"/>
          </a:xfr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/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smtClean="0"/>
              <a:t>Program/Project/Initiative Title (Division or Functional Title if No Program Title)</a:t>
            </a:r>
            <a:endParaRPr lang="en-US" altLang="en-US" sz="10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1F9C-DD25-4C4C-8EA1-BC4AB93BCA62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B6B3-277C-40D8-AD21-22E604F06D99}" type="datetime1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C93-6909-4137-AC39-7AECF44C3FD2}" type="datetime1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EB75-7214-405E-84E7-1ACF5CB2E2AD}" type="datetime1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5B47-A310-42EC-88CC-E0E4C5727DAC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" y="5726237"/>
            <a:ext cx="2612397" cy="9222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7529"/>
            <a:ext cx="10515600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C1A0E0-7965-43D1-8043-982F4C55EC26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735" y="6016261"/>
            <a:ext cx="6337853" cy="546333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18288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 smtClean="0">
                <a:solidFill>
                  <a:srgbClr val="007BC2"/>
                </a:solidFill>
              </a:rPr>
              <a:t>Program/Project/Initiative Title (Division or Functional Title if No Program Title)</a:t>
            </a:r>
            <a:endParaRPr lang="en-US" altLang="en-US" sz="1050" dirty="0">
              <a:solidFill>
                <a:srgbClr val="007B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310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93F7F5-35B9-4299-9835-6DBC4B4B05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" y="6711404"/>
            <a:ext cx="12207240" cy="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side.nasa.gov/msd/map/map-projects/human-capital-transform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h.speed@nasa.gov" TargetMode="External"/><Relationship Id="rId2" Type="http://schemas.openxmlformats.org/officeDocument/2006/relationships/hyperlink" Target="mailto:Ann.E.Richmond@nasa.gov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q-hc-transformation-feedback@mail.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Staffing Consolidation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Executive Overview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May 1, 2019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08" t="6377" r="9510" b="7391"/>
          <a:stretch/>
        </p:blipFill>
        <p:spPr>
          <a:xfrm>
            <a:off x="2744574" y="2128992"/>
            <a:ext cx="5952165" cy="320501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18052" y="2092587"/>
            <a:ext cx="22760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overarching goal of HC Transformation is to create: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efficiency, effectiveness, and accountability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HC mission support functions, and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HC service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7201" y="2092587"/>
            <a:ext cx="3150704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Clr>
                <a:schemeClr val="accent5">
                  <a:lumMod val="75000"/>
                </a:schemeClr>
              </a:buClr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this looks like for staffing…</a:t>
            </a:r>
          </a:p>
          <a:p>
            <a:pPr marL="342900" lvl="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language in announcements</a:t>
            </a:r>
          </a:p>
          <a:p>
            <a:pPr marL="342900" lvl="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consistent look and feel of postings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opportunity for cross-center announcements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and reduced timeframes (e.g., time to fill)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transparency into the status of hiring actions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Case View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1053111"/>
            <a:ext cx="1051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Consolidation is a priority initiative of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 Transformation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a Mission Support Future Architecture Program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phase 1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574" y="5370407"/>
            <a:ext cx="5952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Visit the </a:t>
            </a:r>
            <a:r>
              <a:rPr lang="en-US" sz="1200" dirty="0" smtClean="0">
                <a:hlinkClick r:id="rId4"/>
              </a:rPr>
              <a:t>MAP HC Transformation website </a:t>
            </a:r>
            <a:r>
              <a:rPr lang="en-US" sz="1200" dirty="0" smtClean="0"/>
              <a:t>for more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761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47"/>
          </a:xfrm>
        </p:spPr>
        <p:txBody>
          <a:bodyPr/>
          <a:lstStyle/>
          <a:p>
            <a:r>
              <a:rPr lang="en-US" dirty="0" smtClean="0"/>
              <a:t>Bottom Line – What’s </a:t>
            </a:r>
            <a:r>
              <a:rPr lang="en-US" dirty="0"/>
              <a:t>H</a:t>
            </a:r>
            <a:r>
              <a:rPr lang="en-US" dirty="0" smtClean="0"/>
              <a:t>appening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405"/>
            <a:ext cx="10369295" cy="89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On </a:t>
            </a:r>
            <a:r>
              <a:rPr lang="en-US" sz="2000" b="1" dirty="0" smtClean="0">
                <a:solidFill>
                  <a:schemeClr val="accent4"/>
                </a:solidFill>
              </a:rPr>
              <a:t>May 20, 2019 </a:t>
            </a:r>
            <a:r>
              <a:rPr lang="en-US" sz="2000" b="1" dirty="0" smtClean="0">
                <a:solidFill>
                  <a:schemeClr val="accent1"/>
                </a:solidFill>
              </a:rPr>
              <a:t>staffing services will transition to the NSSC, and HR Business Partners (HRBPs) will be deployed as strategic partners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199" y="2110957"/>
            <a:ext cx="42862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HRBPs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act as strategic partners and advisors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managers</a:t>
            </a:r>
          </a:p>
          <a:p>
            <a:pPr marL="742950" lvl="1" indent="-285750">
              <a:spcAft>
                <a:spcPts val="12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broad consulting services to include position management,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strategies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authorities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also serve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center practices and CBA requirements, center approvals/justifications, incentive packages, and onboarding new employees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9973" y="2110957"/>
            <a:ext cx="5193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NSSC will directly support hiring managers to fill their approved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vacancies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work competitive hiring actions, and their support will include developing the job analysis, skills, vacancy announcement, issuing certs, and making job offers</a:t>
            </a:r>
          </a:p>
          <a:p>
            <a:pPr marL="742950" lvl="1" indent="-285750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OIG and Executive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NSSC will accomplish their staffing work through a combination of civil servants and contractors </a:t>
            </a:r>
          </a:p>
          <a:p>
            <a:pPr marL="742950" lvl="1" indent="-285750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current Staffing Specialists at Center HR offices will be detailed/reassigned to the NSSC to serve the whole agency but remain locally seated </a:t>
            </a:r>
          </a:p>
        </p:txBody>
      </p:sp>
    </p:spTree>
    <p:extLst>
      <p:ext uri="{BB962C8B-B14F-4D97-AF65-F5344CB8AC3E}">
        <p14:creationId xmlns:p14="http://schemas.microsoft.com/office/powerpoint/2010/main" val="11632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84"/>
            <a:ext cx="10515600" cy="1051560"/>
          </a:xfrm>
        </p:spPr>
        <p:txBody>
          <a:bodyPr/>
          <a:lstStyle/>
          <a:p>
            <a:r>
              <a:rPr lang="en-US" dirty="0" smtClean="0"/>
              <a:t>What will hiring managers experience?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195" y="1000282"/>
            <a:ext cx="11158761" cy="514862"/>
            <a:chOff x="191725" y="2813536"/>
            <a:chExt cx="11801922" cy="1026254"/>
          </a:xfrm>
        </p:grpSpPr>
        <p:sp>
          <p:nvSpPr>
            <p:cNvPr id="7" name="Freeform 6"/>
            <p:cNvSpPr/>
            <p:nvPr/>
          </p:nvSpPr>
          <p:spPr>
            <a:xfrm>
              <a:off x="191725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Pre-hiring Phase</a:t>
              </a:r>
              <a:endParaRPr lang="en-US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00797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Preparing the JOA</a:t>
              </a:r>
              <a:endParaRPr lang="en-US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809868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Applicant Evaluation</a:t>
              </a:r>
              <a:endParaRPr lang="en-US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118940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Candidate Selection</a:t>
              </a:r>
              <a:endParaRPr lang="en-US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428012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Security &amp; Onboarding</a:t>
              </a:r>
              <a:endParaRPr lang="en-US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64" y="1562965"/>
            <a:ext cx="7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Thoughts/ feelings</a:t>
            </a:r>
            <a:endParaRPr lang="en-US" sz="1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064" y="2274729"/>
            <a:ext cx="79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Hiring Manager Actions</a:t>
            </a:r>
            <a:endParaRPr lang="en-US" sz="1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432" y="5060988"/>
            <a:ext cx="96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Hiring Manager Touchpoints</a:t>
            </a:r>
            <a:endParaRPr lang="en-US" sz="1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64" y="4260389"/>
            <a:ext cx="7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People involved</a:t>
            </a:r>
            <a:endParaRPr lang="en-US" sz="1200" b="1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569" y="2169254"/>
            <a:ext cx="120528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0724" r="18164" b="25072"/>
          <a:stretch/>
        </p:blipFill>
        <p:spPr>
          <a:xfrm>
            <a:off x="9684510" y="1746241"/>
            <a:ext cx="258418" cy="2607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29192" y="1676572"/>
            <a:ext cx="226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My new hire is a perfect fit. I’m really satisfied with how this turned out </a:t>
            </a:r>
            <a:endParaRPr lang="en-US" sz="1000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9569" y="4152108"/>
            <a:ext cx="120528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129" y="5000247"/>
            <a:ext cx="120528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3852" y="2256351"/>
            <a:ext cx="17592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Confirm funding availability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Discuss the position and possible recruitment strategies with HR Business Partner (HRBP)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Submit request through ServiceNow</a:t>
            </a:r>
            <a:endParaRPr lang="en-US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449" r="17295" b="15797"/>
          <a:stretch/>
        </p:blipFill>
        <p:spPr>
          <a:xfrm flipH="1">
            <a:off x="1557250" y="4292840"/>
            <a:ext cx="362717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7390" y="4760158"/>
            <a:ext cx="151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387549" y="5186304"/>
            <a:ext cx="383665" cy="189509"/>
            <a:chOff x="1611" y="1060"/>
            <a:chExt cx="4458" cy="2202"/>
          </a:xfrm>
          <a:solidFill>
            <a:schemeClr val="accent6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2986" y="1060"/>
              <a:ext cx="3083" cy="2202"/>
            </a:xfrm>
            <a:custGeom>
              <a:avLst/>
              <a:gdLst>
                <a:gd name="T0" fmla="*/ 1158 w 1303"/>
                <a:gd name="T1" fmla="*/ 0 h 929"/>
                <a:gd name="T2" fmla="*/ 225 w 1303"/>
                <a:gd name="T3" fmla="*/ 0 h 929"/>
                <a:gd name="T4" fmla="*/ 80 w 1303"/>
                <a:gd name="T5" fmla="*/ 139 h 929"/>
                <a:gd name="T6" fmla="*/ 0 w 1303"/>
                <a:gd name="T7" fmla="*/ 789 h 929"/>
                <a:gd name="T8" fmla="*/ 145 w 1303"/>
                <a:gd name="T9" fmla="*/ 929 h 929"/>
                <a:gd name="T10" fmla="*/ 1078 w 1303"/>
                <a:gd name="T11" fmla="*/ 929 h 929"/>
                <a:gd name="T12" fmla="*/ 1223 w 1303"/>
                <a:gd name="T13" fmla="*/ 789 h 929"/>
                <a:gd name="T14" fmla="*/ 1303 w 1303"/>
                <a:gd name="T15" fmla="*/ 139 h 929"/>
                <a:gd name="T16" fmla="*/ 1158 w 1303"/>
                <a:gd name="T17" fmla="*/ 0 h 929"/>
                <a:gd name="T18" fmla="*/ 1078 w 1303"/>
                <a:gd name="T19" fmla="*/ 806 h 929"/>
                <a:gd name="T20" fmla="*/ 145 w 1303"/>
                <a:gd name="T21" fmla="*/ 806 h 929"/>
                <a:gd name="T22" fmla="*/ 123 w 1303"/>
                <a:gd name="T23" fmla="*/ 789 h 929"/>
                <a:gd name="T24" fmla="*/ 203 w 1303"/>
                <a:gd name="T25" fmla="*/ 225 h 929"/>
                <a:gd name="T26" fmla="*/ 545 w 1303"/>
                <a:gd name="T27" fmla="*/ 581 h 929"/>
                <a:gd name="T28" fmla="*/ 576 w 1303"/>
                <a:gd name="T29" fmla="*/ 593 h 929"/>
                <a:gd name="T30" fmla="*/ 647 w 1303"/>
                <a:gd name="T31" fmla="*/ 593 h 929"/>
                <a:gd name="T32" fmla="*/ 678 w 1303"/>
                <a:gd name="T33" fmla="*/ 581 h 929"/>
                <a:gd name="T34" fmla="*/ 1180 w 1303"/>
                <a:gd name="T35" fmla="*/ 225 h 929"/>
                <a:gd name="T36" fmla="*/ 1100 w 1303"/>
                <a:gd name="T37" fmla="*/ 789 h 929"/>
                <a:gd name="T38" fmla="*/ 1078 w 1303"/>
                <a:gd name="T39" fmla="*/ 806 h 929"/>
                <a:gd name="T40" fmla="*/ 612 w 1303"/>
                <a:gd name="T41" fmla="*/ 471 h 929"/>
                <a:gd name="T42" fmla="*/ 281 w 1303"/>
                <a:gd name="T43" fmla="*/ 123 h 929"/>
                <a:gd name="T44" fmla="*/ 1102 w 1303"/>
                <a:gd name="T45" fmla="*/ 123 h 929"/>
                <a:gd name="T46" fmla="*/ 612 w 1303"/>
                <a:gd name="T47" fmla="*/ 471 h 929"/>
                <a:gd name="T48" fmla="*/ 612 w 1303"/>
                <a:gd name="T49" fmla="*/ 471 h 929"/>
                <a:gd name="T50" fmla="*/ 612 w 1303"/>
                <a:gd name="T51" fmla="*/ 471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3" h="929">
                  <a:moveTo>
                    <a:pt x="1158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145" y="0"/>
                    <a:pt x="80" y="63"/>
                    <a:pt x="80" y="139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0" y="866"/>
                    <a:pt x="65" y="929"/>
                    <a:pt x="145" y="929"/>
                  </a:cubicBezTo>
                  <a:cubicBezTo>
                    <a:pt x="1078" y="929"/>
                    <a:pt x="1078" y="929"/>
                    <a:pt x="1078" y="929"/>
                  </a:cubicBezTo>
                  <a:cubicBezTo>
                    <a:pt x="1158" y="929"/>
                    <a:pt x="1223" y="866"/>
                    <a:pt x="1223" y="789"/>
                  </a:cubicBezTo>
                  <a:cubicBezTo>
                    <a:pt x="1303" y="139"/>
                    <a:pt x="1303" y="139"/>
                    <a:pt x="1303" y="139"/>
                  </a:cubicBezTo>
                  <a:cubicBezTo>
                    <a:pt x="1303" y="63"/>
                    <a:pt x="1238" y="0"/>
                    <a:pt x="1158" y="0"/>
                  </a:cubicBezTo>
                  <a:close/>
                  <a:moveTo>
                    <a:pt x="1078" y="806"/>
                  </a:moveTo>
                  <a:cubicBezTo>
                    <a:pt x="145" y="806"/>
                    <a:pt x="145" y="806"/>
                    <a:pt x="145" y="806"/>
                  </a:cubicBezTo>
                  <a:cubicBezTo>
                    <a:pt x="134" y="806"/>
                    <a:pt x="123" y="798"/>
                    <a:pt x="123" y="789"/>
                  </a:cubicBezTo>
                  <a:cubicBezTo>
                    <a:pt x="203" y="225"/>
                    <a:pt x="203" y="225"/>
                    <a:pt x="203" y="225"/>
                  </a:cubicBezTo>
                  <a:cubicBezTo>
                    <a:pt x="545" y="581"/>
                    <a:pt x="545" y="581"/>
                    <a:pt x="545" y="581"/>
                  </a:cubicBezTo>
                  <a:cubicBezTo>
                    <a:pt x="554" y="589"/>
                    <a:pt x="565" y="593"/>
                    <a:pt x="576" y="593"/>
                  </a:cubicBezTo>
                  <a:cubicBezTo>
                    <a:pt x="647" y="593"/>
                    <a:pt x="647" y="593"/>
                    <a:pt x="647" y="593"/>
                  </a:cubicBezTo>
                  <a:cubicBezTo>
                    <a:pt x="659" y="593"/>
                    <a:pt x="670" y="589"/>
                    <a:pt x="678" y="581"/>
                  </a:cubicBezTo>
                  <a:cubicBezTo>
                    <a:pt x="1180" y="225"/>
                    <a:pt x="1180" y="225"/>
                    <a:pt x="1180" y="225"/>
                  </a:cubicBezTo>
                  <a:cubicBezTo>
                    <a:pt x="1100" y="789"/>
                    <a:pt x="1100" y="789"/>
                    <a:pt x="1100" y="789"/>
                  </a:cubicBezTo>
                  <a:cubicBezTo>
                    <a:pt x="1100" y="798"/>
                    <a:pt x="1090" y="806"/>
                    <a:pt x="1078" y="806"/>
                  </a:cubicBezTo>
                  <a:close/>
                  <a:moveTo>
                    <a:pt x="612" y="471"/>
                  </a:moveTo>
                  <a:cubicBezTo>
                    <a:pt x="281" y="123"/>
                    <a:pt x="281" y="123"/>
                    <a:pt x="281" y="123"/>
                  </a:cubicBezTo>
                  <a:cubicBezTo>
                    <a:pt x="1102" y="123"/>
                    <a:pt x="1102" y="123"/>
                    <a:pt x="1102" y="123"/>
                  </a:cubicBezTo>
                  <a:lnTo>
                    <a:pt x="612" y="471"/>
                  </a:lnTo>
                  <a:close/>
                  <a:moveTo>
                    <a:pt x="612" y="471"/>
                  </a:moveTo>
                  <a:cubicBezTo>
                    <a:pt x="612" y="471"/>
                    <a:pt x="612" y="471"/>
                    <a:pt x="612" y="4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371" y="1352"/>
              <a:ext cx="570" cy="557"/>
            </a:xfrm>
            <a:custGeom>
              <a:avLst/>
              <a:gdLst>
                <a:gd name="T0" fmla="*/ 241 w 241"/>
                <a:gd name="T1" fmla="*/ 0 h 235"/>
                <a:gd name="T2" fmla="*/ 229 w 241"/>
                <a:gd name="T3" fmla="*/ 0 h 235"/>
                <a:gd name="T4" fmla="*/ 100 w 241"/>
                <a:gd name="T5" fmla="*/ 0 h 235"/>
                <a:gd name="T6" fmla="*/ 0 w 241"/>
                <a:gd name="T7" fmla="*/ 100 h 235"/>
                <a:gd name="T8" fmla="*/ 0 w 241"/>
                <a:gd name="T9" fmla="*/ 135 h 235"/>
                <a:gd name="T10" fmla="*/ 100 w 241"/>
                <a:gd name="T11" fmla="*/ 235 h 235"/>
                <a:gd name="T12" fmla="*/ 213 w 241"/>
                <a:gd name="T13" fmla="*/ 235 h 235"/>
                <a:gd name="T14" fmla="*/ 240 w 241"/>
                <a:gd name="T15" fmla="*/ 16 h 235"/>
                <a:gd name="T16" fmla="*/ 241 w 241"/>
                <a:gd name="T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235">
                  <a:moveTo>
                    <a:pt x="241" y="0"/>
                  </a:moveTo>
                  <a:cubicBezTo>
                    <a:pt x="237" y="0"/>
                    <a:pt x="233" y="0"/>
                    <a:pt x="22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90"/>
                    <a:pt x="45" y="235"/>
                    <a:pt x="100" y="235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1"/>
                    <a:pt x="241" y="6"/>
                    <a:pt x="2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611" y="2020"/>
              <a:ext cx="1249" cy="559"/>
            </a:xfrm>
            <a:custGeom>
              <a:avLst/>
              <a:gdLst>
                <a:gd name="T0" fmla="*/ 525 w 528"/>
                <a:gd name="T1" fmla="*/ 0 h 236"/>
                <a:gd name="T2" fmla="*/ 100 w 528"/>
                <a:gd name="T3" fmla="*/ 0 h 236"/>
                <a:gd name="T4" fmla="*/ 0 w 528"/>
                <a:gd name="T5" fmla="*/ 100 h 236"/>
                <a:gd name="T6" fmla="*/ 0 w 528"/>
                <a:gd name="T7" fmla="*/ 136 h 236"/>
                <a:gd name="T8" fmla="*/ 100 w 528"/>
                <a:gd name="T9" fmla="*/ 236 h 236"/>
                <a:gd name="T10" fmla="*/ 499 w 528"/>
                <a:gd name="T11" fmla="*/ 236 h 236"/>
                <a:gd name="T12" fmla="*/ 528 w 528"/>
                <a:gd name="T13" fmla="*/ 0 h 236"/>
                <a:gd name="T14" fmla="*/ 525 w 528"/>
                <a:gd name="T1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236">
                  <a:moveTo>
                    <a:pt x="525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91"/>
                    <a:pt x="45" y="236"/>
                    <a:pt x="100" y="236"/>
                  </a:cubicBezTo>
                  <a:cubicBezTo>
                    <a:pt x="499" y="236"/>
                    <a:pt x="499" y="236"/>
                    <a:pt x="499" y="236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7" y="0"/>
                    <a:pt x="52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930" y="2691"/>
              <a:ext cx="971" cy="559"/>
            </a:xfrm>
            <a:custGeom>
              <a:avLst/>
              <a:gdLst>
                <a:gd name="T0" fmla="*/ 346 w 410"/>
                <a:gd name="T1" fmla="*/ 101 h 236"/>
                <a:gd name="T2" fmla="*/ 359 w 410"/>
                <a:gd name="T3" fmla="*/ 0 h 236"/>
                <a:gd name="T4" fmla="*/ 353 w 410"/>
                <a:gd name="T5" fmla="*/ 0 h 236"/>
                <a:gd name="T6" fmla="*/ 100 w 410"/>
                <a:gd name="T7" fmla="*/ 0 h 236"/>
                <a:gd name="T8" fmla="*/ 0 w 410"/>
                <a:gd name="T9" fmla="*/ 100 h 236"/>
                <a:gd name="T10" fmla="*/ 0 w 410"/>
                <a:gd name="T11" fmla="*/ 136 h 236"/>
                <a:gd name="T12" fmla="*/ 100 w 410"/>
                <a:gd name="T13" fmla="*/ 236 h 236"/>
                <a:gd name="T14" fmla="*/ 353 w 410"/>
                <a:gd name="T15" fmla="*/ 236 h 236"/>
                <a:gd name="T16" fmla="*/ 410 w 410"/>
                <a:gd name="T17" fmla="*/ 217 h 236"/>
                <a:gd name="T18" fmla="*/ 346 w 410"/>
                <a:gd name="T19" fmla="*/ 10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236">
                  <a:moveTo>
                    <a:pt x="346" y="101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357" y="0"/>
                    <a:pt x="355" y="0"/>
                    <a:pt x="35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91"/>
                    <a:pt x="45" y="236"/>
                    <a:pt x="100" y="236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74" y="236"/>
                    <a:pt x="394" y="229"/>
                    <a:pt x="410" y="217"/>
                  </a:cubicBezTo>
                  <a:cubicBezTo>
                    <a:pt x="372" y="192"/>
                    <a:pt x="346" y="149"/>
                    <a:pt x="34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80268" y="5398717"/>
            <a:ext cx="67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Email</a:t>
            </a:r>
            <a:endParaRPr lang="en-US" sz="1100" dirty="0">
              <a:latin typeface="+mj-lt"/>
            </a:endParaRPr>
          </a:p>
        </p:txBody>
      </p:sp>
      <p:pic>
        <p:nvPicPr>
          <p:cNvPr id="1026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89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71619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0518" y="2256351"/>
            <a:ext cx="17592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Collaborate with NSSC Staffing Specialist to develop job analysis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Identify SMEs to contribute, if needed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Validate final skills and job announcement</a:t>
            </a:r>
            <a:endParaRPr lang="en-US" sz="12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3742721" y="4246082"/>
            <a:ext cx="548389" cy="5502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1835" y="4753665"/>
            <a:ext cx="105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HRBP</a:t>
            </a:r>
            <a:endParaRPr lang="en-US" sz="11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9618" y="1676572"/>
            <a:ext cx="165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I’m so relieved my job is finally posted</a:t>
            </a:r>
            <a:endParaRPr lang="en-US" sz="10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66790" y="2256351"/>
            <a:ext cx="17592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Receive certificate of qualified applicants from NSSC</a:t>
            </a:r>
          </a:p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Work with </a:t>
            </a:r>
            <a:r>
              <a:rPr lang="en-US" sz="1200" dirty="0" smtClean="0"/>
              <a:t>HRBP to </a:t>
            </a:r>
            <a:r>
              <a:rPr lang="en-US" sz="1200" dirty="0"/>
              <a:t>schedule and conduct </a:t>
            </a:r>
            <a:r>
              <a:rPr lang="en-US" sz="1200" dirty="0" smtClean="0"/>
              <a:t>interviews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63062" y="2256351"/>
            <a:ext cx="21214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Make selection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and return certificate to NSSC</a:t>
            </a:r>
          </a:p>
          <a:p>
            <a:pPr marL="171450" indent="-1714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Negotiate incentives and facilitate Center approvals (with HRBP support)</a:t>
            </a:r>
          </a:p>
          <a:p>
            <a:pPr marL="171450" indent="-1714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Send justification and approval package to NSSC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411429" y="4760158"/>
            <a:ext cx="1532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5903610" y="4246082"/>
            <a:ext cx="548389" cy="550276"/>
          </a:xfrm>
          <a:prstGeom prst="rect">
            <a:avLst/>
          </a:prstGeom>
        </p:spPr>
      </p:pic>
      <p:pic>
        <p:nvPicPr>
          <p:cNvPr id="46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7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794897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449" r="17295" b="15797"/>
          <a:stretch/>
        </p:blipFill>
        <p:spPr>
          <a:xfrm flipH="1">
            <a:off x="7711623" y="4292840"/>
            <a:ext cx="362717" cy="457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158547" y="4760158"/>
            <a:ext cx="1553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8660968" y="4246082"/>
            <a:ext cx="548389" cy="5502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328455" y="4753665"/>
            <a:ext cx="105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HRBP</a:t>
            </a:r>
            <a:endParaRPr lang="en-US" sz="11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38756" y="2240789"/>
            <a:ext cx="21214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Monitor progress of in-processing activities in </a:t>
            </a:r>
            <a:r>
              <a:rPr lang="en-US" sz="1200" dirty="0" err="1" smtClean="0"/>
              <a:t>ServiceNow</a:t>
            </a:r>
            <a:r>
              <a:rPr lang="en-US" sz="1200" dirty="0" smtClean="0"/>
              <a:t> 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Prepare for employee’s EOD date and local Center onboarding activities</a:t>
            </a:r>
            <a:endParaRPr lang="en-US" sz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449" r="17295" b="15797"/>
          <a:stretch/>
        </p:blipFill>
        <p:spPr>
          <a:xfrm flipH="1">
            <a:off x="10114221" y="4292840"/>
            <a:ext cx="362717" cy="4572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598899" y="4760158"/>
            <a:ext cx="1564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10969088" y="4246082"/>
            <a:ext cx="548389" cy="55027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8806" y="4753665"/>
            <a:ext cx="105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HRBP</a:t>
            </a:r>
            <a:endParaRPr lang="en-US" sz="1100" dirty="0">
              <a:latin typeface="+mj-lt"/>
            </a:endParaRPr>
          </a:p>
        </p:txBody>
      </p:sp>
      <p:pic>
        <p:nvPicPr>
          <p:cNvPr id="58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34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174464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pic>
        <p:nvPicPr>
          <p:cNvPr id="61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69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0598899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5792" y="1676572"/>
            <a:ext cx="170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 wonder if I’ll receive the kind of candidates I’m looking for</a:t>
            </a:r>
            <a:endParaRPr lang="en-US" sz="10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8070574" y="1676572"/>
            <a:ext cx="142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 hope the candidate accepts our offer</a:t>
            </a:r>
            <a:endParaRPr lang="en-US" sz="10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1252931" y="1676572"/>
            <a:ext cx="15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 need to fill this position as soon as possible!</a:t>
            </a:r>
            <a:endParaRPr lang="en-US" sz="1000" i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10870" r="18164" b="25362"/>
          <a:stretch/>
        </p:blipFill>
        <p:spPr>
          <a:xfrm>
            <a:off x="7797695" y="1744039"/>
            <a:ext cx="265176" cy="2651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1305" r="18309" b="25507"/>
          <a:stretch/>
        </p:blipFill>
        <p:spPr>
          <a:xfrm>
            <a:off x="5329401" y="1744039"/>
            <a:ext cx="266393" cy="2651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1160" r="18309" b="25217"/>
          <a:stretch/>
        </p:blipFill>
        <p:spPr>
          <a:xfrm>
            <a:off x="3200541" y="1744039"/>
            <a:ext cx="264572" cy="2651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11160" r="18019" b="25507"/>
          <a:stretch/>
        </p:blipFill>
        <p:spPr>
          <a:xfrm>
            <a:off x="1032154" y="1744039"/>
            <a:ext cx="266390" cy="265176"/>
          </a:xfrm>
          <a:prstGeom prst="rect">
            <a:avLst/>
          </a:prstGeom>
        </p:spPr>
      </p:pic>
      <p:pic>
        <p:nvPicPr>
          <p:cNvPr id="68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51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685581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07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impacts to those involved?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595563"/>
              </p:ext>
            </p:extLst>
          </p:nvPr>
        </p:nvGraphicFramePr>
        <p:xfrm>
          <a:off x="73018" y="1110562"/>
          <a:ext cx="12045964" cy="552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20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Hiring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Managers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Center HR Offices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NSSC Staffing Services Branch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Applicants/ Employees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START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Using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ServiceNow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to initiate all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hiring </a:t>
                      </a:r>
                      <a:r>
                        <a:rPr lang="en-US" sz="1200" b="1" i="1" u="sng" baseline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PAP actions</a:t>
                      </a:r>
                      <a:endParaRPr lang="en-US" sz="1200" strike="sng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Monitoring the status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of their hiring and PAP actions and coordinating with NSSC via 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ServiceNow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Providing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HR Business Partners (HRBPs)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as strategic advisors to hiring managers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Validating and/or submitting all requests for actions in ServiceNow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Providing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reach back SME support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on staffing regulations and policy to Center HROs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Providing guidance to managers on category rating, Veterans preference, etc.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Posting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vacancy announcements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including development of job analysis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Responding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to applicant inquiries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Performing qualifications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and issuing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certs (competitive and non-competitive hires)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Making offers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Acting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iaison with Center HRO and selectee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on incentives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Inputting gains and publishing records in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WTTS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Processing </a:t>
                      </a:r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PAP functions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 FPPS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maintain and distribute reports to Center HROs, e.g., NTE, WGI, Probationary Period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endParaRPr lang="en-US" sz="12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SzPct val="150000"/>
                        <a:buFont typeface="Wingdings 2" panose="05020102010507070707" pitchFamily="18" charset="2"/>
                        <a:buChar char="O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STOP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Using the RFE Portlet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(HR Portal) to initiate hiring</a:t>
                      </a:r>
                      <a:endParaRPr lang="en-US" sz="1200" strike="sng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Using FPPS to initiate PAP actions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Tx/>
                        <a:buFont typeface="Wingdings 2" panose="05020102010507070707" pitchFamily="18" charset="2"/>
                        <a:buChar char="O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Working with Center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HR Specialist to complete hiring actions</a:t>
                      </a:r>
                      <a:endParaRPr lang="en-US" sz="1200" strike="sng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Performing the staffing function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and associated support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(e.g., vacancy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announcements, responding to inquiries, making offers)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Processing </a:t>
                      </a:r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</a:rPr>
                        <a:t>all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PAP actions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in FPPS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Inputting gains and publishing records in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WTTS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285750" indent="-285750" algn="r">
                        <a:buSzPct val="150000"/>
                        <a:buFont typeface="Wingdings" panose="05000000000000000000" pitchFamily="2" charset="2"/>
                        <a:buChar char="C"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CONTINUE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Obtaining authorization to fill positions at their Center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receive advice and consultation from Center HRO about recruitment strategies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provide information for job analysis (including skills) and vacancy announcement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strike="noStrike" baseline="0" dirty="0" smtClean="0">
                          <a:solidFill>
                            <a:schemeClr val="tx1"/>
                          </a:solidFill>
                        </a:rPr>
                        <a:t>To manage the interview process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provide information for justifications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provide</a:t>
                      </a:r>
                      <a:r>
                        <a:rPr lang="en-US" sz="1200" strike="noStrike" baseline="0" dirty="0" smtClean="0">
                          <a:solidFill>
                            <a:schemeClr val="tx1"/>
                          </a:solidFill>
                        </a:rPr>
                        <a:t> organizational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orientation for new employees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provide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recruitment strategies and advice to hiring managers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manage and administer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Pathways program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IPAs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Volunteer Interns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Program, and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write justifications and gain approval for incentives,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NEX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Fellows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other appointments requiring approval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act as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Selective Placement Coordinator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Veteran Program Manager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nsure all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CBA and local practices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are followed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conduct onsite orientation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apply for positions through USA Jobs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To direct questions about vacancy announcements (VA) to the contact listed in the VA</a:t>
                      </a:r>
                      <a:endParaRPr lang="en-US" sz="1200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provide onboarding/in-processing information to NSSC Caseworker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coordinate with their local Center HRO for orientation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To conduct in-processing/onboarding process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189"/>
            <a:ext cx="1051560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&amp; Outreach Resources</a:t>
            </a:r>
            <a:br>
              <a:rPr lang="en-US" dirty="0" smtClean="0"/>
            </a:b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Check out these resources to learn more about Staffing </a:t>
            </a:r>
            <a:r>
              <a:rPr lang="en-US" sz="2200" i="1" dirty="0" smtClean="0">
                <a:solidFill>
                  <a:schemeClr val="bg1">
                    <a:lumMod val="75000"/>
                  </a:schemeClr>
                </a:solidFill>
              </a:rPr>
              <a:t>Consolidation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324947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Executive Overview Brief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956" y="1324946"/>
            <a:ext cx="46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Infographics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78" y="1873120"/>
            <a:ext cx="2350926" cy="3652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47" y="3916831"/>
            <a:ext cx="3001347" cy="2315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65587" y="3836383"/>
            <a:ext cx="340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Coming Soon!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97057"/>
            <a:ext cx="2307771" cy="12981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12" y="3058111"/>
            <a:ext cx="2419739" cy="1361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01155"/>
            <a:ext cx="2741127" cy="15418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Connector 15"/>
          <p:cNvCxnSpPr/>
          <p:nvPr/>
        </p:nvCxnSpPr>
        <p:spPr>
          <a:xfrm>
            <a:off x="3573626" y="1722271"/>
            <a:ext cx="0" cy="43891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95387" y="1722271"/>
            <a:ext cx="0" cy="43891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0078" y="1690043"/>
            <a:ext cx="205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</a:rPr>
              <a:t>Files available now!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20587" t="6395" r="20408" b="26409"/>
          <a:stretch/>
        </p:blipFill>
        <p:spPr>
          <a:xfrm>
            <a:off x="8810428" y="1771428"/>
            <a:ext cx="2767305" cy="17727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09992" y="4269645"/>
            <a:ext cx="35168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FAQs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Staffing Services Service Delivery Guide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Staffing Consolidation and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ServiceNow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 webinars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9849" y="2249399"/>
            <a:ext cx="137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</a:rPr>
              <a:t>Files available now!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9992" y="1307182"/>
            <a:ext cx="354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NSSC Staffing Services Website</a:t>
            </a:r>
          </a:p>
        </p:txBody>
      </p:sp>
    </p:spTree>
    <p:extLst>
      <p:ext uri="{BB962C8B-B14F-4D97-AF65-F5344CB8AC3E}">
        <p14:creationId xmlns:p14="http://schemas.microsoft.com/office/powerpoint/2010/main" val="136234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319596" y="255232"/>
            <a:ext cx="10857826" cy="673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QUESTIONS AND CONCERNS. </a:t>
            </a:r>
            <a:r>
              <a:rPr lang="en-US" sz="2000" dirty="0" smtClean="0">
                <a:solidFill>
                  <a:schemeClr val="accent5"/>
                </a:solidFill>
              </a:rPr>
              <a:t>Please reach out to the following POCs if you have any questions, concerns or requests regarding this transition.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96" y="2139519"/>
            <a:ext cx="350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Ann Richmond</a:t>
            </a:r>
          </a:p>
          <a:p>
            <a:r>
              <a:rPr lang="en-US" dirty="0" smtClean="0">
                <a:latin typeface="+mj-lt"/>
              </a:rPr>
              <a:t>Staffing Policy Lead </a:t>
            </a:r>
          </a:p>
          <a:p>
            <a:r>
              <a:rPr lang="en-US" dirty="0">
                <a:latin typeface="+mj-lt"/>
              </a:rPr>
              <a:t>NSSC Human Resources Division</a:t>
            </a:r>
          </a:p>
          <a:p>
            <a:r>
              <a:rPr lang="en-US" dirty="0" smtClean="0">
                <a:latin typeface="+mj-lt"/>
                <a:hlinkClick r:id="rId2"/>
              </a:rPr>
              <a:t>Ann.E.Richmond@nasa.gov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202-358-1981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1227" y="2136631"/>
            <a:ext cx="350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Ashley Speed</a:t>
            </a:r>
          </a:p>
          <a:p>
            <a:r>
              <a:rPr lang="en-US" dirty="0" smtClean="0">
                <a:latin typeface="+mj-lt"/>
              </a:rPr>
              <a:t>Staffing Services Branch Chief</a:t>
            </a:r>
          </a:p>
          <a:p>
            <a:r>
              <a:rPr lang="en-US" dirty="0" smtClean="0">
                <a:latin typeface="+mj-lt"/>
              </a:rPr>
              <a:t>NSSC Human Resources Division</a:t>
            </a:r>
          </a:p>
          <a:p>
            <a:r>
              <a:rPr lang="en-US" dirty="0" smtClean="0">
                <a:latin typeface="+mj-lt"/>
                <a:hlinkClick r:id="rId3"/>
              </a:rPr>
              <a:t>Ashley.h.speed@nasa.gov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228-813-6094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2761" y="2136631"/>
            <a:ext cx="350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HC Transformation Inbox</a:t>
            </a:r>
          </a:p>
          <a:p>
            <a:r>
              <a:rPr lang="en-US" dirty="0" smtClean="0">
                <a:latin typeface="+mj-lt"/>
              </a:rPr>
              <a:t>Not-for-attribution email for all HC Transformation-related inquiries (including staffing consolidation)</a:t>
            </a:r>
          </a:p>
          <a:p>
            <a:r>
              <a:rPr lang="en-US" u="sng" dirty="0" smtClean="0">
                <a:latin typeface="+mj-lt"/>
                <a:hlinkClick r:id="rId4"/>
              </a:rPr>
              <a:t>hq-hc-transformation-feedback@mail.nasa.gov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6276" y="1819923"/>
            <a:ext cx="0" cy="3986074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02858" y="1819923"/>
            <a:ext cx="0" cy="3986074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0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HCO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BC2"/>
      </a:accent1>
      <a:accent2>
        <a:srgbClr val="35BFEF"/>
      </a:accent2>
      <a:accent3>
        <a:srgbClr val="F05F22"/>
      </a:accent3>
      <a:accent4>
        <a:srgbClr val="ECB91D"/>
      </a:accent4>
      <a:accent5>
        <a:srgbClr val="77A513"/>
      </a:accent5>
      <a:accent6>
        <a:srgbClr val="A23B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526D8C8EF9D4092BD2E57A49FDC84" ma:contentTypeVersion="0" ma:contentTypeDescription="Create a new document." ma:contentTypeScope="" ma:versionID="aeb101b52b1482d6995fd0d2578eb6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D4D94-4EBB-4992-9279-E74BA0AC6BB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9C5ADE-598A-4416-B2AC-A92E15AB6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6FD5B-0675-4828-A71C-641302C12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1176</Words>
  <Application>Microsoft Office PowerPoint</Application>
  <PresentationFormat>Widescreen</PresentationFormat>
  <Paragraphs>157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Wingdings 2</vt:lpstr>
      <vt:lpstr>Office Theme</vt:lpstr>
      <vt:lpstr>Staffing Consolidation</vt:lpstr>
      <vt:lpstr>Why are we doing this?</vt:lpstr>
      <vt:lpstr>Bottom Line – What’s Happening</vt:lpstr>
      <vt:lpstr>What will hiring managers experience?</vt:lpstr>
      <vt:lpstr>What are the impacts to those involved?</vt:lpstr>
      <vt:lpstr>Communication &amp; Outreach Resources Check out these resources to learn more about Staffing Consolidation</vt:lpstr>
      <vt:lpstr>PowerPoint Presentation</vt:lpstr>
    </vt:vector>
  </TitlesOfParts>
  <Company>LMI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Andrew</dc:creator>
  <cp:lastModifiedBy>Wolverton, Deirdre C. (NSSC-XD022)</cp:lastModifiedBy>
  <cp:revision>172</cp:revision>
  <cp:lastPrinted>2018-09-25T18:53:34Z</cp:lastPrinted>
  <dcterms:created xsi:type="dcterms:W3CDTF">2018-08-14T17:30:01Z</dcterms:created>
  <dcterms:modified xsi:type="dcterms:W3CDTF">2019-05-02T17:23:11Z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0x010100CEC526D8C8EF9D4092BD2E57A49FDC84</vt:lpwstr>
  </property>
</Properties>
</file>