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67" r:id="rId7"/>
    <p:sldId id="265" r:id="rId8"/>
    <p:sldId id="261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6" r:id="rId33"/>
    <p:sldId id="297" r:id="rId34"/>
    <p:sldId id="298" r:id="rId35"/>
    <p:sldId id="264" r:id="rId36"/>
    <p:sldId id="266" r:id="rId37"/>
    <p:sldId id="269" r:id="rId38"/>
    <p:sldId id="268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ray, Ahkesha T. (HQ-LE050)[LOGISTICS MGMT INSTITUTE]" initials="MAT(MI" lastIdx="6" clrIdx="0">
    <p:extLst>
      <p:ext uri="{19B8F6BF-5375-455C-9EA6-DF929625EA0E}">
        <p15:presenceInfo xmlns:p15="http://schemas.microsoft.com/office/powerpoint/2012/main" userId="S-1-5-21-330711430-3775241029-4075259233-728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2261" autoAdjust="0"/>
  </p:normalViewPr>
  <p:slideViewPr>
    <p:cSldViewPr snapToGrid="0">
      <p:cViewPr varScale="1">
        <p:scale>
          <a:sx n="82" d="100"/>
          <a:sy n="82" d="100"/>
        </p:scale>
        <p:origin x="994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CF6FA-0F22-40F6-946A-FD5E888FEE0A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463F4C-63AA-4131-8BB4-6537ACB8F584}">
      <dgm:prSet phldrT="[Text]"/>
      <dgm:spPr/>
      <dgm:t>
        <a:bodyPr/>
        <a:lstStyle/>
        <a:p>
          <a:r>
            <a:rPr lang="en-US" dirty="0" smtClean="0"/>
            <a:t>WHAT</a:t>
          </a:r>
          <a:endParaRPr lang="en-US" dirty="0"/>
        </a:p>
      </dgm:t>
    </dgm:pt>
    <dgm:pt modelId="{619CEAC6-7D51-4CBC-8E95-1F94EFAF18A3}" type="parTrans" cxnId="{E44710BC-7BE6-4336-A2D3-EDCB23BCB98D}">
      <dgm:prSet/>
      <dgm:spPr/>
      <dgm:t>
        <a:bodyPr/>
        <a:lstStyle/>
        <a:p>
          <a:endParaRPr lang="en-US"/>
        </a:p>
      </dgm:t>
    </dgm:pt>
    <dgm:pt modelId="{37F1D5BA-5ADE-478F-BDA5-A8C3580A126C}" type="sibTrans" cxnId="{E44710BC-7BE6-4336-A2D3-EDCB23BCB98D}">
      <dgm:prSet/>
      <dgm:spPr/>
      <dgm:t>
        <a:bodyPr/>
        <a:lstStyle/>
        <a:p>
          <a:endParaRPr lang="en-US"/>
        </a:p>
      </dgm:t>
    </dgm:pt>
    <dgm:pt modelId="{C6833BF3-18B1-4D90-92DB-CEA2CC8AFDFA}">
      <dgm:prSet phldrT="[Text]"/>
      <dgm:spPr/>
      <dgm:t>
        <a:bodyPr/>
        <a:lstStyle/>
        <a:p>
          <a:r>
            <a:rPr lang="en-US" dirty="0" smtClean="0"/>
            <a:t>WHY</a:t>
          </a:r>
          <a:endParaRPr lang="en-US" dirty="0"/>
        </a:p>
      </dgm:t>
    </dgm:pt>
    <dgm:pt modelId="{4CC0164E-818D-467C-872B-92D37F5C40BE}" type="parTrans" cxnId="{AA22C02B-5977-4AAB-AB8F-9171B30A08E7}">
      <dgm:prSet/>
      <dgm:spPr/>
      <dgm:t>
        <a:bodyPr/>
        <a:lstStyle/>
        <a:p>
          <a:endParaRPr lang="en-US"/>
        </a:p>
      </dgm:t>
    </dgm:pt>
    <dgm:pt modelId="{C9AD6F71-2272-4582-B328-AFAC20B5C878}" type="sibTrans" cxnId="{AA22C02B-5977-4AAB-AB8F-9171B30A08E7}">
      <dgm:prSet/>
      <dgm:spPr/>
      <dgm:t>
        <a:bodyPr/>
        <a:lstStyle/>
        <a:p>
          <a:endParaRPr lang="en-US"/>
        </a:p>
      </dgm:t>
    </dgm:pt>
    <dgm:pt modelId="{912E760C-976C-4A8A-BC5B-03E0C7A4A407}">
      <dgm:prSet phldrT="[Text]"/>
      <dgm:spPr/>
      <dgm:t>
        <a:bodyPr/>
        <a:lstStyle/>
        <a:p>
          <a:r>
            <a:rPr lang="en-US" dirty="0" smtClean="0"/>
            <a:t>WHEN</a:t>
          </a:r>
          <a:endParaRPr lang="en-US" dirty="0"/>
        </a:p>
      </dgm:t>
    </dgm:pt>
    <dgm:pt modelId="{6C315DF7-DEB0-45BB-AA2A-74090304268C}" type="parTrans" cxnId="{E918D23C-5A34-4016-844F-433DEA355F22}">
      <dgm:prSet/>
      <dgm:spPr/>
      <dgm:t>
        <a:bodyPr/>
        <a:lstStyle/>
        <a:p>
          <a:endParaRPr lang="en-US"/>
        </a:p>
      </dgm:t>
    </dgm:pt>
    <dgm:pt modelId="{9937E0D3-E1F3-4658-8E43-3CF0994ADFF6}" type="sibTrans" cxnId="{E918D23C-5A34-4016-844F-433DEA355F22}">
      <dgm:prSet/>
      <dgm:spPr/>
      <dgm:t>
        <a:bodyPr/>
        <a:lstStyle/>
        <a:p>
          <a:endParaRPr lang="en-US"/>
        </a:p>
      </dgm:t>
    </dgm:pt>
    <dgm:pt modelId="{8D1056D7-534E-44F2-ABF3-163A7F6548D0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DBD7909A-511E-42C7-A6E2-72399CFF05E9}" type="parTrans" cxnId="{4506D7D2-CA03-42D9-B8B9-7CDC7ECACE1C}">
      <dgm:prSet/>
      <dgm:spPr/>
      <dgm:t>
        <a:bodyPr/>
        <a:lstStyle/>
        <a:p>
          <a:endParaRPr lang="en-US"/>
        </a:p>
      </dgm:t>
    </dgm:pt>
    <dgm:pt modelId="{2294FCBA-F0EE-4A19-99C7-F40F1E63A074}" type="sibTrans" cxnId="{4506D7D2-CA03-42D9-B8B9-7CDC7ECACE1C}">
      <dgm:prSet/>
      <dgm:spPr/>
      <dgm:t>
        <a:bodyPr/>
        <a:lstStyle/>
        <a:p>
          <a:endParaRPr lang="en-US"/>
        </a:p>
      </dgm:t>
    </dgm:pt>
    <dgm:pt modelId="{9AA9188F-5ED1-4981-8D11-2D3606377DF0}" type="pres">
      <dgm:prSet presAssocID="{B48CF6FA-0F22-40F6-946A-FD5E888FEE0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4615639-B811-4756-A2CD-8F98142141A4}" type="pres">
      <dgm:prSet presAssocID="{2D463F4C-63AA-4131-8BB4-6537ACB8F584}" presName="Accent1" presStyleCnt="0"/>
      <dgm:spPr/>
    </dgm:pt>
    <dgm:pt modelId="{7B8157AF-6794-4653-9F33-EC599444EA49}" type="pres">
      <dgm:prSet presAssocID="{2D463F4C-63AA-4131-8BB4-6537ACB8F584}" presName="Accent" presStyleLbl="node1" presStyleIdx="0" presStyleCnt="4"/>
      <dgm:spPr/>
    </dgm:pt>
    <dgm:pt modelId="{D60B2643-EE53-4456-A678-79DF7F4DEA98}" type="pres">
      <dgm:prSet presAssocID="{2D463F4C-63AA-4131-8BB4-6537ACB8F584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6819A-D301-4112-A432-5088F2110E74}" type="pres">
      <dgm:prSet presAssocID="{C6833BF3-18B1-4D90-92DB-CEA2CC8AFDFA}" presName="Accent2" presStyleCnt="0"/>
      <dgm:spPr/>
    </dgm:pt>
    <dgm:pt modelId="{AE881510-D3A9-49F9-AE63-B53FC8C12FAA}" type="pres">
      <dgm:prSet presAssocID="{C6833BF3-18B1-4D90-92DB-CEA2CC8AFDFA}" presName="Accent" presStyleLbl="node1" presStyleIdx="1" presStyleCnt="4"/>
      <dgm:spPr/>
    </dgm:pt>
    <dgm:pt modelId="{63A340AF-7E97-4F5D-BAC9-036EEE4FC650}" type="pres">
      <dgm:prSet presAssocID="{C6833BF3-18B1-4D90-92DB-CEA2CC8AFDF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E0F29-4D96-415A-B6A0-FC511423D819}" type="pres">
      <dgm:prSet presAssocID="{912E760C-976C-4A8A-BC5B-03E0C7A4A407}" presName="Accent3" presStyleCnt="0"/>
      <dgm:spPr/>
    </dgm:pt>
    <dgm:pt modelId="{9877EDE5-59AB-417B-B734-6212B4A73B81}" type="pres">
      <dgm:prSet presAssocID="{912E760C-976C-4A8A-BC5B-03E0C7A4A407}" presName="Accent" presStyleLbl="node1" presStyleIdx="2" presStyleCnt="4"/>
      <dgm:spPr/>
    </dgm:pt>
    <dgm:pt modelId="{9A481880-0C3F-4AEF-A3DE-A7B8FF308F34}" type="pres">
      <dgm:prSet presAssocID="{912E760C-976C-4A8A-BC5B-03E0C7A4A40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190EE-BA41-489C-8F7A-C8C8E1FC621C}" type="pres">
      <dgm:prSet presAssocID="{8D1056D7-534E-44F2-ABF3-163A7F6548D0}" presName="Accent4" presStyleCnt="0"/>
      <dgm:spPr/>
    </dgm:pt>
    <dgm:pt modelId="{BF819A51-57FD-4765-9FD9-3160638EBB21}" type="pres">
      <dgm:prSet presAssocID="{8D1056D7-534E-44F2-ABF3-163A7F6548D0}" presName="Accent" presStyleLbl="node1" presStyleIdx="3" presStyleCnt="4"/>
      <dgm:spPr/>
    </dgm:pt>
    <dgm:pt modelId="{238ACCA5-F19E-41AE-9033-C9A927AB719D}" type="pres">
      <dgm:prSet presAssocID="{8D1056D7-534E-44F2-ABF3-163A7F6548D0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D8723A-4847-450E-9D8A-926FE8F3DE20}" type="presOf" srcId="{8D1056D7-534E-44F2-ABF3-163A7F6548D0}" destId="{238ACCA5-F19E-41AE-9033-C9A927AB719D}" srcOrd="0" destOrd="0" presId="urn:microsoft.com/office/officeart/2009/layout/CircleArrowProcess"/>
    <dgm:cxn modelId="{E918D23C-5A34-4016-844F-433DEA355F22}" srcId="{B48CF6FA-0F22-40F6-946A-FD5E888FEE0A}" destId="{912E760C-976C-4A8A-BC5B-03E0C7A4A407}" srcOrd="2" destOrd="0" parTransId="{6C315DF7-DEB0-45BB-AA2A-74090304268C}" sibTransId="{9937E0D3-E1F3-4658-8E43-3CF0994ADFF6}"/>
    <dgm:cxn modelId="{4506D7D2-CA03-42D9-B8B9-7CDC7ECACE1C}" srcId="{B48CF6FA-0F22-40F6-946A-FD5E888FEE0A}" destId="{8D1056D7-534E-44F2-ABF3-163A7F6548D0}" srcOrd="3" destOrd="0" parTransId="{DBD7909A-511E-42C7-A6E2-72399CFF05E9}" sibTransId="{2294FCBA-F0EE-4A19-99C7-F40F1E63A074}"/>
    <dgm:cxn modelId="{AA22C02B-5977-4AAB-AB8F-9171B30A08E7}" srcId="{B48CF6FA-0F22-40F6-946A-FD5E888FEE0A}" destId="{C6833BF3-18B1-4D90-92DB-CEA2CC8AFDFA}" srcOrd="1" destOrd="0" parTransId="{4CC0164E-818D-467C-872B-92D37F5C40BE}" sibTransId="{C9AD6F71-2272-4582-B328-AFAC20B5C878}"/>
    <dgm:cxn modelId="{0754F0B9-4F1C-4844-AA5B-20B053631596}" type="presOf" srcId="{2D463F4C-63AA-4131-8BB4-6537ACB8F584}" destId="{D60B2643-EE53-4456-A678-79DF7F4DEA98}" srcOrd="0" destOrd="0" presId="urn:microsoft.com/office/officeart/2009/layout/CircleArrowProcess"/>
    <dgm:cxn modelId="{049ABD53-490F-48E4-80DB-6E511DDF7FF0}" type="presOf" srcId="{C6833BF3-18B1-4D90-92DB-CEA2CC8AFDFA}" destId="{63A340AF-7E97-4F5D-BAC9-036EEE4FC650}" srcOrd="0" destOrd="0" presId="urn:microsoft.com/office/officeart/2009/layout/CircleArrowProcess"/>
    <dgm:cxn modelId="{ADC4D36C-D590-4977-BDE3-F843F631BDAF}" type="presOf" srcId="{B48CF6FA-0F22-40F6-946A-FD5E888FEE0A}" destId="{9AA9188F-5ED1-4981-8D11-2D3606377DF0}" srcOrd="0" destOrd="0" presId="urn:microsoft.com/office/officeart/2009/layout/CircleArrowProcess"/>
    <dgm:cxn modelId="{E44710BC-7BE6-4336-A2D3-EDCB23BCB98D}" srcId="{B48CF6FA-0F22-40F6-946A-FD5E888FEE0A}" destId="{2D463F4C-63AA-4131-8BB4-6537ACB8F584}" srcOrd="0" destOrd="0" parTransId="{619CEAC6-7D51-4CBC-8E95-1F94EFAF18A3}" sibTransId="{37F1D5BA-5ADE-478F-BDA5-A8C3580A126C}"/>
    <dgm:cxn modelId="{6EE89470-8012-479C-AD46-3714F226B57E}" type="presOf" srcId="{912E760C-976C-4A8A-BC5B-03E0C7A4A407}" destId="{9A481880-0C3F-4AEF-A3DE-A7B8FF308F34}" srcOrd="0" destOrd="0" presId="urn:microsoft.com/office/officeart/2009/layout/CircleArrowProcess"/>
    <dgm:cxn modelId="{0A2F8C64-3371-4676-98BE-D635AEEF449A}" type="presParOf" srcId="{9AA9188F-5ED1-4981-8D11-2D3606377DF0}" destId="{54615639-B811-4756-A2CD-8F98142141A4}" srcOrd="0" destOrd="0" presId="urn:microsoft.com/office/officeart/2009/layout/CircleArrowProcess"/>
    <dgm:cxn modelId="{56A6498E-F3D3-4DB5-BC54-1A7CDEAF7ADD}" type="presParOf" srcId="{54615639-B811-4756-A2CD-8F98142141A4}" destId="{7B8157AF-6794-4653-9F33-EC599444EA49}" srcOrd="0" destOrd="0" presId="urn:microsoft.com/office/officeart/2009/layout/CircleArrowProcess"/>
    <dgm:cxn modelId="{68304A57-CA17-45A1-8958-4DFFAF671A95}" type="presParOf" srcId="{9AA9188F-5ED1-4981-8D11-2D3606377DF0}" destId="{D60B2643-EE53-4456-A678-79DF7F4DEA98}" srcOrd="1" destOrd="0" presId="urn:microsoft.com/office/officeart/2009/layout/CircleArrowProcess"/>
    <dgm:cxn modelId="{D5651979-A8F8-4605-9D71-A6146931EA76}" type="presParOf" srcId="{9AA9188F-5ED1-4981-8D11-2D3606377DF0}" destId="{5C36819A-D301-4112-A432-5088F2110E74}" srcOrd="2" destOrd="0" presId="urn:microsoft.com/office/officeart/2009/layout/CircleArrowProcess"/>
    <dgm:cxn modelId="{38C83D8E-E231-41E6-90F5-B544C57231DE}" type="presParOf" srcId="{5C36819A-D301-4112-A432-5088F2110E74}" destId="{AE881510-D3A9-49F9-AE63-B53FC8C12FAA}" srcOrd="0" destOrd="0" presId="urn:microsoft.com/office/officeart/2009/layout/CircleArrowProcess"/>
    <dgm:cxn modelId="{E71156AF-CEFB-4994-892E-51FEC6565D16}" type="presParOf" srcId="{9AA9188F-5ED1-4981-8D11-2D3606377DF0}" destId="{63A340AF-7E97-4F5D-BAC9-036EEE4FC650}" srcOrd="3" destOrd="0" presId="urn:microsoft.com/office/officeart/2009/layout/CircleArrowProcess"/>
    <dgm:cxn modelId="{B17EEAA7-0E24-46C0-A889-6E0A8A1A44F9}" type="presParOf" srcId="{9AA9188F-5ED1-4981-8D11-2D3606377DF0}" destId="{D54E0F29-4D96-415A-B6A0-FC511423D819}" srcOrd="4" destOrd="0" presId="urn:microsoft.com/office/officeart/2009/layout/CircleArrowProcess"/>
    <dgm:cxn modelId="{3BEDB5ED-6EB6-40AE-9764-E93093089C46}" type="presParOf" srcId="{D54E0F29-4D96-415A-B6A0-FC511423D819}" destId="{9877EDE5-59AB-417B-B734-6212B4A73B81}" srcOrd="0" destOrd="0" presId="urn:microsoft.com/office/officeart/2009/layout/CircleArrowProcess"/>
    <dgm:cxn modelId="{4D354EAA-16AD-4930-AD4A-73DA2475A0A8}" type="presParOf" srcId="{9AA9188F-5ED1-4981-8D11-2D3606377DF0}" destId="{9A481880-0C3F-4AEF-A3DE-A7B8FF308F34}" srcOrd="5" destOrd="0" presId="urn:microsoft.com/office/officeart/2009/layout/CircleArrowProcess"/>
    <dgm:cxn modelId="{81F494E4-C616-4596-99A1-7CE5CBF2C86A}" type="presParOf" srcId="{9AA9188F-5ED1-4981-8D11-2D3606377DF0}" destId="{EE6190EE-BA41-489C-8F7A-C8C8E1FC621C}" srcOrd="6" destOrd="0" presId="urn:microsoft.com/office/officeart/2009/layout/CircleArrowProcess"/>
    <dgm:cxn modelId="{6AE48D18-5CAF-4303-9FBA-ECE25ED50C68}" type="presParOf" srcId="{EE6190EE-BA41-489C-8F7A-C8C8E1FC621C}" destId="{BF819A51-57FD-4765-9FD9-3160638EBB21}" srcOrd="0" destOrd="0" presId="urn:microsoft.com/office/officeart/2009/layout/CircleArrowProcess"/>
    <dgm:cxn modelId="{5979A559-FBBC-4C39-A5AA-14C1675F35F2}" type="presParOf" srcId="{9AA9188F-5ED1-4981-8D11-2D3606377DF0}" destId="{238ACCA5-F19E-41AE-9033-C9A927AB719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CF290C-9361-404B-A43C-642BE7739EC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AF3D13-DAE7-4548-84AA-90CBBCF72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3D13-DAE7-4548-84AA-90CBBCF72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9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manager, applicant, and employee experience will not significantly change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Rather, in some cases, who they work with / contact for support will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standardized processes and the use of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ServiceNow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manage workflows, we hope that hiring managers will experience a more transparent, efficient hiring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3D13-DAE7-4548-84AA-90CBBCF72A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1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Supervisors</a:t>
            </a:r>
            <a:r>
              <a:rPr lang="en-US" baseline="0" dirty="0" smtClean="0"/>
              <a:t> need details of each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3D13-DAE7-4548-84AA-90CBBCF72A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4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manager, applicant, and employee experience will not significantly change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Rather, in some </a:t>
            </a:r>
            <a:r>
              <a:rPr lang="en-US" sz="1200" dirty="0" smtClean="0"/>
              <a:t>cases,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they work with / contact for support will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standardized processes and the use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ServiceNow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manage workflows, we hope that hiring managers will experience a more transparent, efficient hiring process.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F3D13-DAE7-4548-84AA-90CBBCF72A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296" y="1122363"/>
            <a:ext cx="6347012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007BC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296" y="3602038"/>
            <a:ext cx="634701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BC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E56B-49D5-4B02-88A4-117AB340F9F3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5631" y="5284741"/>
            <a:ext cx="5334001" cy="546333"/>
          </a:xfrm>
        </p:spPr>
        <p:txBody>
          <a:bodyPr/>
          <a:lstStyle>
            <a:lvl1pPr algn="l">
              <a:lnSpc>
                <a:spcPct val="110000"/>
              </a:lnSpc>
              <a:defRPr/>
            </a:lvl1pPr>
          </a:lstStyle>
          <a:p>
            <a:r>
              <a:rPr lang="en-US" sz="1000" smtClean="0"/>
              <a:t>Division or Functional Title Program/Project/Initiative Title (Division or Functional Title if No Program Title)</a:t>
            </a:r>
            <a:endParaRPr lang="en-US" sz="1050" b="1" dirty="0">
              <a:solidFill>
                <a:srgbClr val="007BC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3700" y="423863"/>
            <a:ext cx="23431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Aeronautics and Space Administration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93700" y="6191250"/>
            <a:ext cx="90170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www.nasa.gov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92608"/>
            <a:ext cx="606462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BDE5-B2F4-499C-9D18-1F9C7DF019A1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6C53C-F84F-4CC1-A38D-501A7E040F55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2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7322-A630-4E8D-AE6A-D501D5C5233F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529"/>
            <a:ext cx="10515600" cy="4480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66E95-7C7D-4DBA-A7C4-C3981F9DDBE3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6784" y="6016752"/>
            <a:ext cx="6337853" cy="54633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l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Division or Functional Title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smtClean="0">
                <a:solidFill>
                  <a:srgbClr val="007BC2"/>
                </a:solidFill>
              </a:rPr>
              <a:t>Program/Project/Initiative Title (Division or Functional Title if No Program Title)</a:t>
            </a:r>
            <a:endParaRPr lang="en-US" altLang="en-US" sz="1050" dirty="0">
              <a:solidFill>
                <a:srgbClr val="007BC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3C05A-ABC5-4B1C-B650-686369AF84B9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465853"/>
            <a:ext cx="5279137" cy="546333"/>
          </a:xfrm>
        </p:spPr>
        <p:txBody>
          <a:bodyPr/>
          <a:lstStyle>
            <a:lvl1pPr>
              <a:defRPr sz="800"/>
            </a:lvl1pPr>
          </a:lstStyle>
          <a:p>
            <a:pPr algn="l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Division or Functional Title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smtClean="0">
                <a:solidFill>
                  <a:srgbClr val="007BC2"/>
                </a:solidFill>
              </a:rPr>
              <a:t>Program/Project/Initiative Title (Division or Functional Title if No Program Title)</a:t>
            </a:r>
            <a:endParaRPr lang="en-US" altLang="en-US" sz="1050" dirty="0">
              <a:solidFill>
                <a:srgbClr val="007BC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92608"/>
            <a:ext cx="606462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" y="5548922"/>
            <a:ext cx="2612397" cy="9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94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933506"/>
            <a:ext cx="10515600" cy="81870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5BA9-7CEB-495E-B385-875033B679B6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3808" y="6016049"/>
            <a:ext cx="5279137" cy="546333"/>
          </a:xfrm>
          <a:noFill/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algn="l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/>
              <a:t>Division or Functional Title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smtClean="0"/>
              <a:t>Program/Project/Initiative Title (Division or Functional Title if No Program Title)</a:t>
            </a:r>
            <a:endParaRPr lang="en-US" altLang="en-US" sz="10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92608"/>
            <a:ext cx="606462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1F9C-DD25-4C4C-8EA1-BC4AB93BCA62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2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B6B3-277C-40D8-AD21-22E604F06D99}" type="datetime1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0C93-6909-4137-AC39-7AECF44C3FD2}" type="datetime1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EB75-7214-405E-84E7-1ACF5CB2E2AD}" type="datetime1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5B47-A310-42EC-88CC-E0E4C5727DAC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Division or Functional Title Program/Project/Initiative Title (Division or Functional Title if No Program Title)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2" y="5726237"/>
            <a:ext cx="2612397" cy="9222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7529"/>
            <a:ext cx="10515600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79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C1A0E0-7965-43D1-8043-982F4C55EC26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3735" y="6016261"/>
            <a:ext cx="6337853" cy="546333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vert="horz" lIns="18288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Division or Functional Title</a:t>
            </a:r>
          </a:p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 smtClean="0">
                <a:solidFill>
                  <a:srgbClr val="007BC2"/>
                </a:solidFill>
              </a:rPr>
              <a:t>Program/Project/Initiative Title (Division or Functional Title if No Program Title)</a:t>
            </a:r>
            <a:endParaRPr lang="en-US" altLang="en-US" sz="1050" dirty="0">
              <a:solidFill>
                <a:srgbClr val="007BC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193102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93F7F5-35B9-4299-9835-6DBC4B4B05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292608"/>
            <a:ext cx="606462" cy="50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4" y="6711404"/>
            <a:ext cx="12207240" cy="1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8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q-hc-transformation-feedback@mail.nasa.gov" TargetMode="Externa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hq-hc-transformation-feedback@mail.nasa.gov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sc.nasa.gov/staffing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 of Staffing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or Managers and Supervisors at GRC, GSFC, JSC, KSSC, NSSC and SSC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May 9, 2019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3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4547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69" y="4310562"/>
            <a:ext cx="2248682" cy="859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511" y="4532177"/>
            <a:ext cx="7715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4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033" y="3291840"/>
            <a:ext cx="2761598" cy="1943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286546" y="1198121"/>
            <a:ext cx="617356" cy="510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9062" y="3317612"/>
            <a:ext cx="2850569" cy="206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14449"/>
            <a:ext cx="2956878" cy="1323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422" y="1754369"/>
            <a:ext cx="7715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1824037"/>
            <a:ext cx="2124075" cy="9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47" y="3045074"/>
            <a:ext cx="596657" cy="493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222" y="3538605"/>
            <a:ext cx="596657" cy="493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222" y="4046526"/>
            <a:ext cx="596657" cy="493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222" y="4884726"/>
            <a:ext cx="596657" cy="493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920501" y="3045073"/>
            <a:ext cx="596657" cy="493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920500" y="4884726"/>
            <a:ext cx="596657" cy="493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222" y="5459883"/>
            <a:ext cx="596657" cy="4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872" y="4374033"/>
            <a:ext cx="596657" cy="4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72" y="4916958"/>
            <a:ext cx="596657" cy="4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0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80" y="548640"/>
            <a:ext cx="91440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947" y="2126133"/>
            <a:ext cx="596657" cy="4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4572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Today we will discuss…</a:t>
            </a:r>
          </a:p>
          <a:p>
            <a:pPr marL="461963" lvl="0" indent="-461963">
              <a:spcBef>
                <a:spcPts val="1800"/>
              </a:spcBef>
              <a:buClr>
                <a:schemeClr val="accent5"/>
              </a:buClr>
            </a:pPr>
            <a:r>
              <a:rPr lang="en-US" sz="3800" dirty="0" smtClean="0"/>
              <a:t>Staffing Consolidation overview</a:t>
            </a:r>
            <a:endParaRPr lang="en-US" sz="3800" dirty="0"/>
          </a:p>
          <a:p>
            <a:pPr marL="461963" indent="-461963">
              <a:spcBef>
                <a:spcPts val="1800"/>
              </a:spcBef>
              <a:buClr>
                <a:schemeClr val="accent5"/>
              </a:buClr>
            </a:pPr>
            <a:r>
              <a:rPr lang="en-US" sz="3800" dirty="0" smtClean="0"/>
              <a:t>Hiring manager experience: journey of a staffing action</a:t>
            </a:r>
          </a:p>
          <a:p>
            <a:pPr marL="461963" indent="-461963">
              <a:spcBef>
                <a:spcPts val="1800"/>
              </a:spcBef>
              <a:buClr>
                <a:schemeClr val="accent5"/>
              </a:buClr>
            </a:pPr>
            <a:r>
              <a:rPr lang="en-US" sz="3800" dirty="0"/>
              <a:t>Changes to roles and responsibilities </a:t>
            </a:r>
            <a:endParaRPr lang="en-US" sz="3800" dirty="0" smtClean="0"/>
          </a:p>
          <a:p>
            <a:pPr marL="461963" indent="-461963">
              <a:spcBef>
                <a:spcPts val="1800"/>
              </a:spcBef>
              <a:buClr>
                <a:schemeClr val="accent5"/>
              </a:buClr>
            </a:pPr>
            <a:r>
              <a:rPr lang="en-US" sz="3800" dirty="0" smtClean="0"/>
              <a:t>How </a:t>
            </a:r>
            <a:r>
              <a:rPr lang="en-US" sz="3800" dirty="0"/>
              <a:t>to start a ticket (Staffing request and PAP)</a:t>
            </a:r>
          </a:p>
          <a:p>
            <a:pPr marL="461963" lvl="0" indent="-461963">
              <a:spcBef>
                <a:spcPts val="1800"/>
              </a:spcBef>
              <a:buClr>
                <a:schemeClr val="accent5"/>
              </a:buClr>
            </a:pPr>
            <a:r>
              <a:rPr lang="en-US" sz="3800" dirty="0"/>
              <a:t>How to monitor status of </a:t>
            </a:r>
            <a:r>
              <a:rPr lang="en-US" sz="3800" dirty="0" smtClean="0"/>
              <a:t>actions</a:t>
            </a:r>
          </a:p>
          <a:p>
            <a:pPr marL="0" indent="0">
              <a:buNone/>
            </a:pPr>
            <a:endParaRPr lang="en-US" sz="3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400" b="1" dirty="0" smtClean="0">
                <a:solidFill>
                  <a:schemeClr val="tx2"/>
                </a:solidFill>
              </a:rPr>
              <a:t>Given </a:t>
            </a:r>
            <a:r>
              <a:rPr lang="en-US" sz="3400" b="1" dirty="0">
                <a:solidFill>
                  <a:schemeClr val="tx2"/>
                </a:solidFill>
              </a:rPr>
              <a:t>time constraints, we will </a:t>
            </a:r>
            <a:r>
              <a:rPr lang="en-US" sz="3400" b="1" i="1" dirty="0">
                <a:solidFill>
                  <a:schemeClr val="tx2"/>
                </a:solidFill>
              </a:rPr>
              <a:t>not </a:t>
            </a:r>
            <a:r>
              <a:rPr lang="en-US" sz="3400" b="1" dirty="0">
                <a:solidFill>
                  <a:schemeClr val="tx2"/>
                </a:solidFill>
              </a:rPr>
              <a:t>cover…</a:t>
            </a:r>
          </a:p>
          <a:p>
            <a:pPr marL="461963" indent="-461963">
              <a:buClr>
                <a:schemeClr val="tx2"/>
              </a:buClr>
            </a:pPr>
            <a:r>
              <a:rPr lang="en-US" sz="3400" dirty="0"/>
              <a:t>Strategic questions about staffing consolidation, organization of the staffing branch, cost of services, etc.</a:t>
            </a:r>
          </a:p>
          <a:p>
            <a:pPr marL="461963" indent="-461963">
              <a:buClr>
                <a:schemeClr val="tx2"/>
              </a:buClr>
            </a:pPr>
            <a:r>
              <a:rPr lang="en-US" sz="3400" dirty="0"/>
              <a:t>Please direct questions like this to your </a:t>
            </a:r>
            <a:r>
              <a:rPr lang="en-US" sz="3400" dirty="0" smtClean="0"/>
              <a:t>HR Director </a:t>
            </a:r>
            <a:r>
              <a:rPr lang="en-US" sz="3400" dirty="0"/>
              <a:t>or you may send them to the HC Transformation Inbox (</a:t>
            </a:r>
            <a:r>
              <a:rPr lang="en-US" sz="3400" dirty="0">
                <a:hlinkClick r:id="rId2"/>
              </a:rPr>
              <a:t>hq-hc-transformation-feedback@mail.nasa.gov</a:t>
            </a:r>
            <a:r>
              <a:rPr lang="en-US" sz="3400" dirty="0"/>
              <a:t>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83"/>
            <a:ext cx="3932237" cy="3276707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chemeClr val="accent2"/>
                </a:solidFill>
              </a:rPr>
              <a:t>IMPORTANT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For technical support please contact the NSSC at: </a:t>
            </a:r>
            <a:r>
              <a:rPr lang="en-US" dirty="0" smtClean="0"/>
              <a:t>1-877-677-2123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Please </a:t>
            </a:r>
            <a:r>
              <a:rPr lang="en-US" dirty="0"/>
              <a:t>hold questions until the end (chat will be </a:t>
            </a:r>
            <a:r>
              <a:rPr lang="en-US" dirty="0" smtClean="0"/>
              <a:t>closed during presentation)</a:t>
            </a:r>
            <a:endParaRPr lang="en-US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Time for questions will be limited; remaining questions will be addressed in FAQs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Session is being recorded and will be available at a later date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51" y="5240808"/>
            <a:ext cx="596657" cy="4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903" y="1609725"/>
            <a:ext cx="2642697" cy="277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368" y="1066800"/>
            <a:ext cx="2645368" cy="265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050" y="2257425"/>
            <a:ext cx="3956185" cy="2527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050" y="3670486"/>
            <a:ext cx="6706067" cy="267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28</a:t>
            </a:fld>
            <a:endParaRPr lang="en-US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560"/>
          </a:xfrm>
        </p:spPr>
        <p:txBody>
          <a:bodyPr/>
          <a:lstStyle/>
          <a:p>
            <a:r>
              <a:rPr lang="en-US" dirty="0" smtClean="0"/>
              <a:t>HR Request A Personnel Action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7760"/>
            <a:ext cx="10515600" cy="45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502"/>
            <a:ext cx="10515600" cy="1051560"/>
          </a:xfrm>
        </p:spPr>
        <p:txBody>
          <a:bodyPr/>
          <a:lstStyle/>
          <a:p>
            <a:r>
              <a:rPr lang="en-US" dirty="0" smtClean="0"/>
              <a:t>Staffing Consolidation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341783"/>
              </p:ext>
            </p:extLst>
          </p:nvPr>
        </p:nvGraphicFramePr>
        <p:xfrm>
          <a:off x="1255251" y="808267"/>
          <a:ext cx="8128000" cy="574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4406" y="1129572"/>
            <a:ext cx="3782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STAFFING </a:t>
            </a:r>
            <a:r>
              <a:rPr lang="en-US" b="1" dirty="0" smtClean="0">
                <a:solidFill>
                  <a:schemeClr val="accent1"/>
                </a:solidFill>
              </a:rPr>
              <a:t>CONSOLIDATION </a:t>
            </a:r>
            <a:r>
              <a:rPr lang="en-US" dirty="0" smtClean="0"/>
              <a:t>is </a:t>
            </a:r>
            <a:r>
              <a:rPr lang="en-US" dirty="0"/>
              <a:t>a priority initiative of HC Transformation, which is a Mission Support Future Architecture Program (</a:t>
            </a:r>
            <a:r>
              <a:rPr lang="en-US" dirty="0" smtClean="0"/>
              <a:t>MAP) phase </a:t>
            </a:r>
            <a:r>
              <a:rPr lang="en-US" dirty="0"/>
              <a:t>1 project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49826" y="2434019"/>
            <a:ext cx="507358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The overarching </a:t>
            </a:r>
            <a:r>
              <a:rPr lang="en-US" b="1" dirty="0">
                <a:solidFill>
                  <a:schemeClr val="accent3"/>
                </a:solidFill>
                <a:cs typeface="Arial" panose="020B0604020202020204" pitchFamily="34" charset="0"/>
              </a:rPr>
              <a:t>goal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 create: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greater efficiency, effectiveness, and accountability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staffing function; and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greater consistency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service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delivery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74406" y="3862897"/>
            <a:ext cx="36985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On May 20, 2019 </a:t>
            </a:r>
            <a:r>
              <a:rPr lang="en-US" dirty="0"/>
              <a:t>staffing services will transition to the </a:t>
            </a:r>
            <a:r>
              <a:rPr lang="en-US" dirty="0" smtClean="0"/>
              <a:t>NSSC. All requests for personnel action and coding will also transition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3452" y="4342236"/>
            <a:ext cx="49555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HR Business Partners at servicing HR offices will provide strategic advice to hiring managers</a:t>
            </a: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NSSC will directly support hiring managers to fill their approved vacancies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(excludes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OIG and Executive Services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positions)</a:t>
            </a: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Some current Staffing Specialists at Center HR offices will be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detailed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 the NSSC to serve the whole agency but remain locally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seated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56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SF52 Request for Personnel Action and Approval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6685"/>
            <a:ext cx="10886440" cy="4479925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9865360" y="1713177"/>
            <a:ext cx="386080" cy="518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96160" y="3257207"/>
            <a:ext cx="701040" cy="3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660640" y="3213843"/>
            <a:ext cx="721360" cy="354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7660640" y="3557403"/>
            <a:ext cx="721360" cy="354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660640" y="3882973"/>
            <a:ext cx="721360" cy="354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96160" y="4405317"/>
            <a:ext cx="701040" cy="3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96160" y="4761515"/>
            <a:ext cx="701040" cy="3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296160" y="5054959"/>
            <a:ext cx="701040" cy="3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660640" y="4386897"/>
            <a:ext cx="721360" cy="354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3" grpId="0" animBg="1"/>
      <p:bldP spid="1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SF52 </a:t>
            </a:r>
            <a:r>
              <a:rPr lang="en-US" dirty="0"/>
              <a:t>Request for Personnel Action and Approval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31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886" y="1151586"/>
            <a:ext cx="10515600" cy="44799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33513" y="2214482"/>
            <a:ext cx="701040" cy="3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81625" y="2203146"/>
            <a:ext cx="4825405" cy="2193757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9722904" y="2077228"/>
            <a:ext cx="721360" cy="3546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926726" y="4497240"/>
            <a:ext cx="701040" cy="3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153692" y="987425"/>
            <a:ext cx="6172200" cy="4873625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800" dirty="0" smtClean="0"/>
              <a:t>Type your questions in the chat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800" dirty="0" smtClean="0"/>
              <a:t>Any unanswered </a:t>
            </a:r>
            <a:r>
              <a:rPr lang="en-US" sz="1800" dirty="0"/>
              <a:t>questions will be addressed in FAQs</a:t>
            </a:r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461963" indent="-461963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1800" dirty="0" smtClean="0"/>
              <a:t>You may also direct comments and feedback to the HC Transformation Inbox (</a:t>
            </a:r>
            <a:r>
              <a:rPr lang="en-US" u="sng" dirty="0" smtClean="0">
                <a:hlinkClick r:id="rId3"/>
              </a:rPr>
              <a:t>hq-hc-transformation-feedback@mail.nasa.gov</a:t>
            </a:r>
            <a:r>
              <a:rPr lang="en-US" sz="1800" dirty="0" smtClean="0"/>
              <a:t>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86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72" y="221123"/>
            <a:ext cx="7566228" cy="37831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112" y="4004237"/>
            <a:ext cx="1085768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Visit the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NSSC Staffing Services website </a:t>
            </a:r>
            <a:r>
              <a:rPr lang="en-US" sz="2400" dirty="0" smtClean="0">
                <a:latin typeface="+mj-lt"/>
              </a:rPr>
              <a:t>for a copy of this briefing and the latest information related to Staffing Consolidation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ctr"/>
            <a:r>
              <a:rPr lang="en-US" sz="3200" u="sng" dirty="0">
                <a:latin typeface="+mj-lt"/>
                <a:hlinkClick r:id="rId3"/>
              </a:rPr>
              <a:t>https://</a:t>
            </a:r>
            <a:r>
              <a:rPr lang="en-US" sz="3200" u="sng" dirty="0" smtClean="0">
                <a:latin typeface="+mj-lt"/>
                <a:hlinkClick r:id="rId3"/>
              </a:rPr>
              <a:t>www.nssc.nasa.gov/staffing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9875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Transition of Staffing Services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BACKUP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2394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8312"/>
            <a:ext cx="10515600" cy="1051560"/>
          </a:xfrm>
        </p:spPr>
        <p:txBody>
          <a:bodyPr/>
          <a:lstStyle/>
          <a:p>
            <a:r>
              <a:rPr lang="en-US" dirty="0" smtClean="0"/>
              <a:t>Changes to role and responsibilities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3018" y="1110562"/>
          <a:ext cx="12045964" cy="552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22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05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08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320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Hiring</a:t>
                      </a:r>
                      <a:r>
                        <a:rPr lang="en-US" sz="1600" b="1" baseline="0" dirty="0" smtClean="0">
                          <a:latin typeface="+mj-lt"/>
                        </a:rPr>
                        <a:t> Managers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Center HR Offices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NSSC Staffing Services Branch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Applicants/ Employees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>
                        <a:buSzPct val="150000"/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latin typeface="+mj-lt"/>
                        </a:rPr>
                        <a:t>START</a:t>
                      </a:r>
                      <a:endParaRPr lang="en-US" sz="1400" b="1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Using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ServiceNow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to initiate all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hiring </a:t>
                      </a:r>
                      <a:r>
                        <a:rPr lang="en-US" sz="1200" b="1" i="1" u="sng" baseline="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PAP actions</a:t>
                      </a:r>
                      <a:endParaRPr lang="en-US" sz="1200" strike="sng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Monitoring the status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of their hiring and PAP actions and coordinating with NSSC via 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ServiceNow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Providing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HR Business Partners (HRBPs)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as strategic advisors to hiring managers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Validating and/or submitting all requests for actions in ServiceNow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Providing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reach back SME support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on staffing regulations and policy to Center HROs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Providing guidance to managers on category rating, Veterans preference, etc. 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Posting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vacancy announcements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, including development of job analysis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Responding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to applicant inquiries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Performing qualifications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and issuing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certs (competitive and non-competitive hires)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Making offers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Acting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as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iaison with Center HRO and selectee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on incentives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Inputting gains and publishing records in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WTTS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Processing </a:t>
                      </a:r>
                      <a:r>
                        <a:rPr lang="en-US" sz="1200" b="1" i="1" u="sng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PAP functions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 FPPS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maintain and distribute reports to Center HROs, e.g., NTE, WGI, Probationary Period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300"/>
                        </a:spcAft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endParaRPr lang="en-US" sz="12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r">
                        <a:buSzPct val="150000"/>
                        <a:buFont typeface="Wingdings 2" panose="05020102010507070707" pitchFamily="18" charset="2"/>
                        <a:buChar char="O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STOP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Using the RFE Portlet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(HR Portal) to initiate hiring</a:t>
                      </a:r>
                      <a:endParaRPr lang="en-US" sz="1200" strike="sng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</a:rPr>
                        <a:t>Using FPPS to initiate PAP actions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C00000"/>
                        </a:buClr>
                        <a:buSzTx/>
                        <a:buFont typeface="Wingdings 2" panose="05020102010507070707" pitchFamily="18" charset="2"/>
                        <a:buChar char="O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Working with Center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HR Specialist to complete hiring actions</a:t>
                      </a:r>
                      <a:endParaRPr lang="en-US" sz="1200" strike="sng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Performing the staffing function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and associated support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(e.g., vacancy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announcements, responding to inquiries, making offers)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Processing </a:t>
                      </a:r>
                      <a:r>
                        <a:rPr lang="en-US" sz="1200" b="1" i="1" u="sng" dirty="0" smtClean="0">
                          <a:solidFill>
                            <a:schemeClr val="tx1"/>
                          </a:solidFill>
                        </a:rPr>
                        <a:t>all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PAP actions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in FPPS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Inputting gains and publishing records in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WTTS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rgbClr val="C00000"/>
                        </a:buClr>
                        <a:buFont typeface="Wingdings 2" panose="05020102010507070707" pitchFamily="18" charset="2"/>
                        <a:buChar char="O"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285750" indent="-285750" algn="r">
                        <a:buSzPct val="150000"/>
                        <a:buFont typeface="Wingdings" panose="05000000000000000000" pitchFamily="2" charset="2"/>
                        <a:buChar char="C"/>
                      </a:pPr>
                      <a:r>
                        <a:rPr lang="en-US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j-lt"/>
                        </a:rPr>
                        <a:t>CONTINUE</a:t>
                      </a:r>
                      <a:endParaRPr lang="en-US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Obtaining authorization to fill positions at their Center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receive advice and consultation from Center HRO about recruitment strategies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C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provide information for job analysis (including skills) and vacancy announcement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C"/>
                        <a:tabLst/>
                        <a:defRPr/>
                      </a:pPr>
                      <a:r>
                        <a:rPr lang="en-US" sz="1200" strike="noStrike" baseline="0" dirty="0" smtClean="0">
                          <a:solidFill>
                            <a:schemeClr val="tx1"/>
                          </a:solidFill>
                        </a:rPr>
                        <a:t>To manage the interview process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 provide information for justifications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provide</a:t>
                      </a:r>
                      <a:r>
                        <a:rPr lang="en-US" sz="1200" strike="noStrike" baseline="0" dirty="0" smtClean="0">
                          <a:solidFill>
                            <a:schemeClr val="tx1"/>
                          </a:solidFill>
                        </a:rPr>
                        <a:t> organizational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orientation for new employees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provide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recruitment strategies and advice to hiring managers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 manage and administer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Pathways program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IPAs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Volunteer Interns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Program, and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Details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 write justifications and gain approval for incentives,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NEX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Fellows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and other appointments requiring approval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C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act as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Selective Placement Coordinator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Veteran Program Manager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nsure all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CBA and local practices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are followed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 conduct onsite orientation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apply for positions through USA Jobs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strike="noStrike" dirty="0" smtClean="0">
                          <a:solidFill>
                            <a:schemeClr val="tx1"/>
                          </a:solidFill>
                        </a:rPr>
                        <a:t>To direct questions about vacancy announcements (VA) to the contact listed in the VA</a:t>
                      </a:r>
                      <a:endParaRPr lang="en-US" sz="1200" strike="noStrik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 provide onboarding/in-processing information to NSSC Caseworker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To coordinate with their local Center HRO for orientation</a:t>
                      </a:r>
                    </a:p>
                    <a:p>
                      <a:pPr marL="171450" indent="-171450"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C"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chemeClr val="accent4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C"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To conduct in-processing/onboarding process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15844" y="1110562"/>
            <a:ext cx="2585885" cy="552196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3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984"/>
            <a:ext cx="105156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Hiring manager experience: journey of a staffing 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195" y="1000282"/>
            <a:ext cx="11158761" cy="514862"/>
            <a:chOff x="191725" y="2813536"/>
            <a:chExt cx="11801922" cy="1026254"/>
          </a:xfrm>
        </p:grpSpPr>
        <p:sp>
          <p:nvSpPr>
            <p:cNvPr id="7" name="Freeform 6"/>
            <p:cNvSpPr/>
            <p:nvPr/>
          </p:nvSpPr>
          <p:spPr>
            <a:xfrm>
              <a:off x="191725" y="2813536"/>
              <a:ext cx="2565635" cy="1026254"/>
            </a:xfrm>
            <a:custGeom>
              <a:avLst/>
              <a:gdLst>
                <a:gd name="connsiteX0" fmla="*/ 0 w 2565635"/>
                <a:gd name="connsiteY0" fmla="*/ 0 h 1026254"/>
                <a:gd name="connsiteX1" fmla="*/ 2052508 w 2565635"/>
                <a:gd name="connsiteY1" fmla="*/ 0 h 1026254"/>
                <a:gd name="connsiteX2" fmla="*/ 2565635 w 2565635"/>
                <a:gd name="connsiteY2" fmla="*/ 513127 h 1026254"/>
                <a:gd name="connsiteX3" fmla="*/ 2052508 w 2565635"/>
                <a:gd name="connsiteY3" fmla="*/ 1026254 h 1026254"/>
                <a:gd name="connsiteX4" fmla="*/ 0 w 2565635"/>
                <a:gd name="connsiteY4" fmla="*/ 1026254 h 1026254"/>
                <a:gd name="connsiteX5" fmla="*/ 513127 w 2565635"/>
                <a:gd name="connsiteY5" fmla="*/ 513127 h 1026254"/>
                <a:gd name="connsiteX6" fmla="*/ 0 w 2565635"/>
                <a:gd name="connsiteY6" fmla="*/ 0 h 10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635" h="1026254">
                  <a:moveTo>
                    <a:pt x="0" y="0"/>
                  </a:moveTo>
                  <a:lnTo>
                    <a:pt x="2052508" y="0"/>
                  </a:lnTo>
                  <a:lnTo>
                    <a:pt x="2565635" y="513127"/>
                  </a:lnTo>
                  <a:lnTo>
                    <a:pt x="2052508" y="1026254"/>
                  </a:lnTo>
                  <a:lnTo>
                    <a:pt x="0" y="1026254"/>
                  </a:lnTo>
                  <a:lnTo>
                    <a:pt x="513127" y="51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139" tIns="30671" rIns="543798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Pre-hiring Phase</a:t>
              </a:r>
              <a:endParaRPr lang="en-US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500797" y="2813536"/>
              <a:ext cx="2565635" cy="1026254"/>
            </a:xfrm>
            <a:custGeom>
              <a:avLst/>
              <a:gdLst>
                <a:gd name="connsiteX0" fmla="*/ 0 w 2565635"/>
                <a:gd name="connsiteY0" fmla="*/ 0 h 1026254"/>
                <a:gd name="connsiteX1" fmla="*/ 2052508 w 2565635"/>
                <a:gd name="connsiteY1" fmla="*/ 0 h 1026254"/>
                <a:gd name="connsiteX2" fmla="*/ 2565635 w 2565635"/>
                <a:gd name="connsiteY2" fmla="*/ 513127 h 1026254"/>
                <a:gd name="connsiteX3" fmla="*/ 2052508 w 2565635"/>
                <a:gd name="connsiteY3" fmla="*/ 1026254 h 1026254"/>
                <a:gd name="connsiteX4" fmla="*/ 0 w 2565635"/>
                <a:gd name="connsiteY4" fmla="*/ 1026254 h 1026254"/>
                <a:gd name="connsiteX5" fmla="*/ 513127 w 2565635"/>
                <a:gd name="connsiteY5" fmla="*/ 513127 h 1026254"/>
                <a:gd name="connsiteX6" fmla="*/ 0 w 2565635"/>
                <a:gd name="connsiteY6" fmla="*/ 0 h 10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635" h="1026254">
                  <a:moveTo>
                    <a:pt x="0" y="0"/>
                  </a:moveTo>
                  <a:lnTo>
                    <a:pt x="2052508" y="0"/>
                  </a:lnTo>
                  <a:lnTo>
                    <a:pt x="2565635" y="513127"/>
                  </a:lnTo>
                  <a:lnTo>
                    <a:pt x="2052508" y="1026254"/>
                  </a:lnTo>
                  <a:lnTo>
                    <a:pt x="0" y="1026254"/>
                  </a:lnTo>
                  <a:lnTo>
                    <a:pt x="513127" y="51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139" tIns="30671" rIns="543798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Preparing the JOA</a:t>
              </a:r>
              <a:endParaRPr lang="en-US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809868" y="2813536"/>
              <a:ext cx="2565635" cy="1026254"/>
            </a:xfrm>
            <a:custGeom>
              <a:avLst/>
              <a:gdLst>
                <a:gd name="connsiteX0" fmla="*/ 0 w 2565635"/>
                <a:gd name="connsiteY0" fmla="*/ 0 h 1026254"/>
                <a:gd name="connsiteX1" fmla="*/ 2052508 w 2565635"/>
                <a:gd name="connsiteY1" fmla="*/ 0 h 1026254"/>
                <a:gd name="connsiteX2" fmla="*/ 2565635 w 2565635"/>
                <a:gd name="connsiteY2" fmla="*/ 513127 h 1026254"/>
                <a:gd name="connsiteX3" fmla="*/ 2052508 w 2565635"/>
                <a:gd name="connsiteY3" fmla="*/ 1026254 h 1026254"/>
                <a:gd name="connsiteX4" fmla="*/ 0 w 2565635"/>
                <a:gd name="connsiteY4" fmla="*/ 1026254 h 1026254"/>
                <a:gd name="connsiteX5" fmla="*/ 513127 w 2565635"/>
                <a:gd name="connsiteY5" fmla="*/ 513127 h 1026254"/>
                <a:gd name="connsiteX6" fmla="*/ 0 w 2565635"/>
                <a:gd name="connsiteY6" fmla="*/ 0 h 10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635" h="1026254">
                  <a:moveTo>
                    <a:pt x="0" y="0"/>
                  </a:moveTo>
                  <a:lnTo>
                    <a:pt x="2052508" y="0"/>
                  </a:lnTo>
                  <a:lnTo>
                    <a:pt x="2565635" y="513127"/>
                  </a:lnTo>
                  <a:lnTo>
                    <a:pt x="2052508" y="1026254"/>
                  </a:lnTo>
                  <a:lnTo>
                    <a:pt x="0" y="1026254"/>
                  </a:lnTo>
                  <a:lnTo>
                    <a:pt x="513127" y="51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139" tIns="30671" rIns="543798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Applicant Evaluation</a:t>
              </a:r>
              <a:endParaRPr lang="en-US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118940" y="2813536"/>
              <a:ext cx="2565635" cy="1026254"/>
            </a:xfrm>
            <a:custGeom>
              <a:avLst/>
              <a:gdLst>
                <a:gd name="connsiteX0" fmla="*/ 0 w 2565635"/>
                <a:gd name="connsiteY0" fmla="*/ 0 h 1026254"/>
                <a:gd name="connsiteX1" fmla="*/ 2052508 w 2565635"/>
                <a:gd name="connsiteY1" fmla="*/ 0 h 1026254"/>
                <a:gd name="connsiteX2" fmla="*/ 2565635 w 2565635"/>
                <a:gd name="connsiteY2" fmla="*/ 513127 h 1026254"/>
                <a:gd name="connsiteX3" fmla="*/ 2052508 w 2565635"/>
                <a:gd name="connsiteY3" fmla="*/ 1026254 h 1026254"/>
                <a:gd name="connsiteX4" fmla="*/ 0 w 2565635"/>
                <a:gd name="connsiteY4" fmla="*/ 1026254 h 1026254"/>
                <a:gd name="connsiteX5" fmla="*/ 513127 w 2565635"/>
                <a:gd name="connsiteY5" fmla="*/ 513127 h 1026254"/>
                <a:gd name="connsiteX6" fmla="*/ 0 w 2565635"/>
                <a:gd name="connsiteY6" fmla="*/ 0 h 10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635" h="1026254">
                  <a:moveTo>
                    <a:pt x="0" y="0"/>
                  </a:moveTo>
                  <a:lnTo>
                    <a:pt x="2052508" y="0"/>
                  </a:lnTo>
                  <a:lnTo>
                    <a:pt x="2565635" y="513127"/>
                  </a:lnTo>
                  <a:lnTo>
                    <a:pt x="2052508" y="1026254"/>
                  </a:lnTo>
                  <a:lnTo>
                    <a:pt x="0" y="1026254"/>
                  </a:lnTo>
                  <a:lnTo>
                    <a:pt x="513127" y="51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139" tIns="30671" rIns="543798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Candidate Selection</a:t>
              </a:r>
              <a:endParaRPr lang="en-US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428012" y="2813536"/>
              <a:ext cx="2565635" cy="1026254"/>
            </a:xfrm>
            <a:custGeom>
              <a:avLst/>
              <a:gdLst>
                <a:gd name="connsiteX0" fmla="*/ 0 w 2565635"/>
                <a:gd name="connsiteY0" fmla="*/ 0 h 1026254"/>
                <a:gd name="connsiteX1" fmla="*/ 2052508 w 2565635"/>
                <a:gd name="connsiteY1" fmla="*/ 0 h 1026254"/>
                <a:gd name="connsiteX2" fmla="*/ 2565635 w 2565635"/>
                <a:gd name="connsiteY2" fmla="*/ 513127 h 1026254"/>
                <a:gd name="connsiteX3" fmla="*/ 2052508 w 2565635"/>
                <a:gd name="connsiteY3" fmla="*/ 1026254 h 1026254"/>
                <a:gd name="connsiteX4" fmla="*/ 0 w 2565635"/>
                <a:gd name="connsiteY4" fmla="*/ 1026254 h 1026254"/>
                <a:gd name="connsiteX5" fmla="*/ 513127 w 2565635"/>
                <a:gd name="connsiteY5" fmla="*/ 513127 h 1026254"/>
                <a:gd name="connsiteX6" fmla="*/ 0 w 2565635"/>
                <a:gd name="connsiteY6" fmla="*/ 0 h 10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5635" h="1026254">
                  <a:moveTo>
                    <a:pt x="0" y="0"/>
                  </a:moveTo>
                  <a:lnTo>
                    <a:pt x="2052508" y="0"/>
                  </a:lnTo>
                  <a:lnTo>
                    <a:pt x="2565635" y="513127"/>
                  </a:lnTo>
                  <a:lnTo>
                    <a:pt x="2052508" y="1026254"/>
                  </a:lnTo>
                  <a:lnTo>
                    <a:pt x="0" y="1026254"/>
                  </a:lnTo>
                  <a:lnTo>
                    <a:pt x="513127" y="513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139" tIns="30671" rIns="543798" bIns="306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Security &amp; Onboarding</a:t>
              </a:r>
              <a:endParaRPr lang="en-US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3064" y="1562965"/>
            <a:ext cx="79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Thoughts/ feelings</a:t>
            </a:r>
            <a:endParaRPr lang="en-US" sz="12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064" y="2274729"/>
            <a:ext cx="795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Hiring Manager Actions</a:t>
            </a:r>
            <a:endParaRPr lang="en-US" sz="1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432" y="5060988"/>
            <a:ext cx="96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Hiring Manager Touchpoints</a:t>
            </a:r>
            <a:endParaRPr lang="en-US" sz="12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064" y="4260389"/>
            <a:ext cx="79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People involved</a:t>
            </a:r>
            <a:endParaRPr lang="en-US" sz="1200" b="1" i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569" y="2169254"/>
            <a:ext cx="120528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0724" r="18164" b="25072"/>
          <a:stretch/>
        </p:blipFill>
        <p:spPr>
          <a:xfrm>
            <a:off x="9684510" y="1746241"/>
            <a:ext cx="258418" cy="2607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929192" y="1676572"/>
            <a:ext cx="226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My new hire is a perfect fit. I’m really satisfied with how this turned out </a:t>
            </a:r>
            <a:endParaRPr lang="en-US" sz="1000" i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9569" y="4152108"/>
            <a:ext cx="120528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6129" y="5000247"/>
            <a:ext cx="1205285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3852" y="2256351"/>
            <a:ext cx="17592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Confirm funding availability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Discuss the position and possible recruitment strategies with HR Business Partner (HRBP)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B050"/>
                </a:solidFill>
              </a:rPr>
              <a:t>Submit request through ServiceNow</a:t>
            </a:r>
            <a:endParaRPr lang="en-US" sz="1200" dirty="0">
              <a:solidFill>
                <a:srgbClr val="00B05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t="1449" r="17295" b="15797"/>
          <a:stretch/>
        </p:blipFill>
        <p:spPr>
          <a:xfrm flipH="1">
            <a:off x="1557250" y="4292840"/>
            <a:ext cx="362717" cy="457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57390" y="4760158"/>
            <a:ext cx="1519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NSSC Staffing Specialist</a:t>
            </a:r>
            <a:endParaRPr lang="en-US" sz="1100" dirty="0">
              <a:latin typeface="+mj-lt"/>
            </a:endParaRPr>
          </a:p>
        </p:txBody>
      </p: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1387549" y="5186304"/>
            <a:ext cx="383665" cy="189509"/>
            <a:chOff x="1611" y="1060"/>
            <a:chExt cx="4458" cy="2202"/>
          </a:xfrm>
          <a:solidFill>
            <a:schemeClr val="accent6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2986" y="1060"/>
              <a:ext cx="3083" cy="2202"/>
            </a:xfrm>
            <a:custGeom>
              <a:avLst/>
              <a:gdLst>
                <a:gd name="T0" fmla="*/ 1158 w 1303"/>
                <a:gd name="T1" fmla="*/ 0 h 929"/>
                <a:gd name="T2" fmla="*/ 225 w 1303"/>
                <a:gd name="T3" fmla="*/ 0 h 929"/>
                <a:gd name="T4" fmla="*/ 80 w 1303"/>
                <a:gd name="T5" fmla="*/ 139 h 929"/>
                <a:gd name="T6" fmla="*/ 0 w 1303"/>
                <a:gd name="T7" fmla="*/ 789 h 929"/>
                <a:gd name="T8" fmla="*/ 145 w 1303"/>
                <a:gd name="T9" fmla="*/ 929 h 929"/>
                <a:gd name="T10" fmla="*/ 1078 w 1303"/>
                <a:gd name="T11" fmla="*/ 929 h 929"/>
                <a:gd name="T12" fmla="*/ 1223 w 1303"/>
                <a:gd name="T13" fmla="*/ 789 h 929"/>
                <a:gd name="T14" fmla="*/ 1303 w 1303"/>
                <a:gd name="T15" fmla="*/ 139 h 929"/>
                <a:gd name="T16" fmla="*/ 1158 w 1303"/>
                <a:gd name="T17" fmla="*/ 0 h 929"/>
                <a:gd name="T18" fmla="*/ 1078 w 1303"/>
                <a:gd name="T19" fmla="*/ 806 h 929"/>
                <a:gd name="T20" fmla="*/ 145 w 1303"/>
                <a:gd name="T21" fmla="*/ 806 h 929"/>
                <a:gd name="T22" fmla="*/ 123 w 1303"/>
                <a:gd name="T23" fmla="*/ 789 h 929"/>
                <a:gd name="T24" fmla="*/ 203 w 1303"/>
                <a:gd name="T25" fmla="*/ 225 h 929"/>
                <a:gd name="T26" fmla="*/ 545 w 1303"/>
                <a:gd name="T27" fmla="*/ 581 h 929"/>
                <a:gd name="T28" fmla="*/ 576 w 1303"/>
                <a:gd name="T29" fmla="*/ 593 h 929"/>
                <a:gd name="T30" fmla="*/ 647 w 1303"/>
                <a:gd name="T31" fmla="*/ 593 h 929"/>
                <a:gd name="T32" fmla="*/ 678 w 1303"/>
                <a:gd name="T33" fmla="*/ 581 h 929"/>
                <a:gd name="T34" fmla="*/ 1180 w 1303"/>
                <a:gd name="T35" fmla="*/ 225 h 929"/>
                <a:gd name="T36" fmla="*/ 1100 w 1303"/>
                <a:gd name="T37" fmla="*/ 789 h 929"/>
                <a:gd name="T38" fmla="*/ 1078 w 1303"/>
                <a:gd name="T39" fmla="*/ 806 h 929"/>
                <a:gd name="T40" fmla="*/ 612 w 1303"/>
                <a:gd name="T41" fmla="*/ 471 h 929"/>
                <a:gd name="T42" fmla="*/ 281 w 1303"/>
                <a:gd name="T43" fmla="*/ 123 h 929"/>
                <a:gd name="T44" fmla="*/ 1102 w 1303"/>
                <a:gd name="T45" fmla="*/ 123 h 929"/>
                <a:gd name="T46" fmla="*/ 612 w 1303"/>
                <a:gd name="T47" fmla="*/ 471 h 929"/>
                <a:gd name="T48" fmla="*/ 612 w 1303"/>
                <a:gd name="T49" fmla="*/ 471 h 929"/>
                <a:gd name="T50" fmla="*/ 612 w 1303"/>
                <a:gd name="T51" fmla="*/ 471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3" h="929">
                  <a:moveTo>
                    <a:pt x="1158" y="0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145" y="0"/>
                    <a:pt x="80" y="63"/>
                    <a:pt x="80" y="139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0" y="866"/>
                    <a:pt x="65" y="929"/>
                    <a:pt x="145" y="929"/>
                  </a:cubicBezTo>
                  <a:cubicBezTo>
                    <a:pt x="1078" y="929"/>
                    <a:pt x="1078" y="929"/>
                    <a:pt x="1078" y="929"/>
                  </a:cubicBezTo>
                  <a:cubicBezTo>
                    <a:pt x="1158" y="929"/>
                    <a:pt x="1223" y="866"/>
                    <a:pt x="1223" y="789"/>
                  </a:cubicBezTo>
                  <a:cubicBezTo>
                    <a:pt x="1303" y="139"/>
                    <a:pt x="1303" y="139"/>
                    <a:pt x="1303" y="139"/>
                  </a:cubicBezTo>
                  <a:cubicBezTo>
                    <a:pt x="1303" y="63"/>
                    <a:pt x="1238" y="0"/>
                    <a:pt x="1158" y="0"/>
                  </a:cubicBezTo>
                  <a:close/>
                  <a:moveTo>
                    <a:pt x="1078" y="806"/>
                  </a:moveTo>
                  <a:cubicBezTo>
                    <a:pt x="145" y="806"/>
                    <a:pt x="145" y="806"/>
                    <a:pt x="145" y="806"/>
                  </a:cubicBezTo>
                  <a:cubicBezTo>
                    <a:pt x="134" y="806"/>
                    <a:pt x="123" y="798"/>
                    <a:pt x="123" y="789"/>
                  </a:cubicBezTo>
                  <a:cubicBezTo>
                    <a:pt x="203" y="225"/>
                    <a:pt x="203" y="225"/>
                    <a:pt x="203" y="225"/>
                  </a:cubicBezTo>
                  <a:cubicBezTo>
                    <a:pt x="545" y="581"/>
                    <a:pt x="545" y="581"/>
                    <a:pt x="545" y="581"/>
                  </a:cubicBezTo>
                  <a:cubicBezTo>
                    <a:pt x="554" y="589"/>
                    <a:pt x="565" y="593"/>
                    <a:pt x="576" y="593"/>
                  </a:cubicBezTo>
                  <a:cubicBezTo>
                    <a:pt x="647" y="593"/>
                    <a:pt x="647" y="593"/>
                    <a:pt x="647" y="593"/>
                  </a:cubicBezTo>
                  <a:cubicBezTo>
                    <a:pt x="659" y="593"/>
                    <a:pt x="670" y="589"/>
                    <a:pt x="678" y="581"/>
                  </a:cubicBezTo>
                  <a:cubicBezTo>
                    <a:pt x="1180" y="225"/>
                    <a:pt x="1180" y="225"/>
                    <a:pt x="1180" y="225"/>
                  </a:cubicBezTo>
                  <a:cubicBezTo>
                    <a:pt x="1100" y="789"/>
                    <a:pt x="1100" y="789"/>
                    <a:pt x="1100" y="789"/>
                  </a:cubicBezTo>
                  <a:cubicBezTo>
                    <a:pt x="1100" y="798"/>
                    <a:pt x="1090" y="806"/>
                    <a:pt x="1078" y="806"/>
                  </a:cubicBezTo>
                  <a:close/>
                  <a:moveTo>
                    <a:pt x="612" y="471"/>
                  </a:moveTo>
                  <a:cubicBezTo>
                    <a:pt x="281" y="123"/>
                    <a:pt x="281" y="123"/>
                    <a:pt x="281" y="123"/>
                  </a:cubicBezTo>
                  <a:cubicBezTo>
                    <a:pt x="1102" y="123"/>
                    <a:pt x="1102" y="123"/>
                    <a:pt x="1102" y="123"/>
                  </a:cubicBezTo>
                  <a:lnTo>
                    <a:pt x="612" y="471"/>
                  </a:lnTo>
                  <a:close/>
                  <a:moveTo>
                    <a:pt x="612" y="471"/>
                  </a:moveTo>
                  <a:cubicBezTo>
                    <a:pt x="612" y="471"/>
                    <a:pt x="612" y="471"/>
                    <a:pt x="612" y="4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371" y="1352"/>
              <a:ext cx="570" cy="557"/>
            </a:xfrm>
            <a:custGeom>
              <a:avLst/>
              <a:gdLst>
                <a:gd name="T0" fmla="*/ 241 w 241"/>
                <a:gd name="T1" fmla="*/ 0 h 235"/>
                <a:gd name="T2" fmla="*/ 229 w 241"/>
                <a:gd name="T3" fmla="*/ 0 h 235"/>
                <a:gd name="T4" fmla="*/ 100 w 241"/>
                <a:gd name="T5" fmla="*/ 0 h 235"/>
                <a:gd name="T6" fmla="*/ 0 w 241"/>
                <a:gd name="T7" fmla="*/ 100 h 235"/>
                <a:gd name="T8" fmla="*/ 0 w 241"/>
                <a:gd name="T9" fmla="*/ 135 h 235"/>
                <a:gd name="T10" fmla="*/ 100 w 241"/>
                <a:gd name="T11" fmla="*/ 235 h 235"/>
                <a:gd name="T12" fmla="*/ 213 w 241"/>
                <a:gd name="T13" fmla="*/ 235 h 235"/>
                <a:gd name="T14" fmla="*/ 240 w 241"/>
                <a:gd name="T15" fmla="*/ 16 h 235"/>
                <a:gd name="T16" fmla="*/ 241 w 241"/>
                <a:gd name="T1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235">
                  <a:moveTo>
                    <a:pt x="241" y="0"/>
                  </a:moveTo>
                  <a:cubicBezTo>
                    <a:pt x="237" y="0"/>
                    <a:pt x="233" y="0"/>
                    <a:pt x="22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90"/>
                    <a:pt x="45" y="235"/>
                    <a:pt x="100" y="235"/>
                  </a:cubicBezTo>
                  <a:cubicBezTo>
                    <a:pt x="213" y="235"/>
                    <a:pt x="213" y="235"/>
                    <a:pt x="213" y="235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11"/>
                    <a:pt x="241" y="6"/>
                    <a:pt x="2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611" y="2020"/>
              <a:ext cx="1249" cy="559"/>
            </a:xfrm>
            <a:custGeom>
              <a:avLst/>
              <a:gdLst>
                <a:gd name="T0" fmla="*/ 525 w 528"/>
                <a:gd name="T1" fmla="*/ 0 h 236"/>
                <a:gd name="T2" fmla="*/ 100 w 528"/>
                <a:gd name="T3" fmla="*/ 0 h 236"/>
                <a:gd name="T4" fmla="*/ 0 w 528"/>
                <a:gd name="T5" fmla="*/ 100 h 236"/>
                <a:gd name="T6" fmla="*/ 0 w 528"/>
                <a:gd name="T7" fmla="*/ 136 h 236"/>
                <a:gd name="T8" fmla="*/ 100 w 528"/>
                <a:gd name="T9" fmla="*/ 236 h 236"/>
                <a:gd name="T10" fmla="*/ 499 w 528"/>
                <a:gd name="T11" fmla="*/ 236 h 236"/>
                <a:gd name="T12" fmla="*/ 528 w 528"/>
                <a:gd name="T13" fmla="*/ 0 h 236"/>
                <a:gd name="T14" fmla="*/ 525 w 528"/>
                <a:gd name="T15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236">
                  <a:moveTo>
                    <a:pt x="525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91"/>
                    <a:pt x="45" y="236"/>
                    <a:pt x="100" y="236"/>
                  </a:cubicBezTo>
                  <a:cubicBezTo>
                    <a:pt x="499" y="236"/>
                    <a:pt x="499" y="236"/>
                    <a:pt x="499" y="236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7" y="0"/>
                    <a:pt x="52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1930" y="2691"/>
              <a:ext cx="971" cy="559"/>
            </a:xfrm>
            <a:custGeom>
              <a:avLst/>
              <a:gdLst>
                <a:gd name="T0" fmla="*/ 346 w 410"/>
                <a:gd name="T1" fmla="*/ 101 h 236"/>
                <a:gd name="T2" fmla="*/ 359 w 410"/>
                <a:gd name="T3" fmla="*/ 0 h 236"/>
                <a:gd name="T4" fmla="*/ 353 w 410"/>
                <a:gd name="T5" fmla="*/ 0 h 236"/>
                <a:gd name="T6" fmla="*/ 100 w 410"/>
                <a:gd name="T7" fmla="*/ 0 h 236"/>
                <a:gd name="T8" fmla="*/ 0 w 410"/>
                <a:gd name="T9" fmla="*/ 100 h 236"/>
                <a:gd name="T10" fmla="*/ 0 w 410"/>
                <a:gd name="T11" fmla="*/ 136 h 236"/>
                <a:gd name="T12" fmla="*/ 100 w 410"/>
                <a:gd name="T13" fmla="*/ 236 h 236"/>
                <a:gd name="T14" fmla="*/ 353 w 410"/>
                <a:gd name="T15" fmla="*/ 236 h 236"/>
                <a:gd name="T16" fmla="*/ 410 w 410"/>
                <a:gd name="T17" fmla="*/ 217 h 236"/>
                <a:gd name="T18" fmla="*/ 346 w 410"/>
                <a:gd name="T19" fmla="*/ 10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0" h="236">
                  <a:moveTo>
                    <a:pt x="346" y="101"/>
                  </a:moveTo>
                  <a:cubicBezTo>
                    <a:pt x="359" y="0"/>
                    <a:pt x="359" y="0"/>
                    <a:pt x="359" y="0"/>
                  </a:cubicBezTo>
                  <a:cubicBezTo>
                    <a:pt x="357" y="0"/>
                    <a:pt x="355" y="0"/>
                    <a:pt x="35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91"/>
                    <a:pt x="45" y="236"/>
                    <a:pt x="100" y="236"/>
                  </a:cubicBezTo>
                  <a:cubicBezTo>
                    <a:pt x="353" y="236"/>
                    <a:pt x="353" y="236"/>
                    <a:pt x="353" y="236"/>
                  </a:cubicBezTo>
                  <a:cubicBezTo>
                    <a:pt x="374" y="236"/>
                    <a:pt x="394" y="229"/>
                    <a:pt x="410" y="217"/>
                  </a:cubicBezTo>
                  <a:cubicBezTo>
                    <a:pt x="372" y="192"/>
                    <a:pt x="346" y="149"/>
                    <a:pt x="34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80268" y="5398717"/>
            <a:ext cx="671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Email</a:t>
            </a:r>
            <a:endParaRPr lang="en-US" sz="1100" dirty="0">
              <a:latin typeface="+mj-lt"/>
            </a:endParaRPr>
          </a:p>
        </p:txBody>
      </p:sp>
      <p:pic>
        <p:nvPicPr>
          <p:cNvPr id="1026" name="Picture 2" descr="Image result for serviceno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89" y="5137349"/>
            <a:ext cx="296731" cy="2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71619" y="5403272"/>
            <a:ext cx="85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ServiceNow</a:t>
            </a:r>
            <a:endParaRPr lang="en-US" sz="11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0518" y="2256351"/>
            <a:ext cx="17592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Collaborate with </a:t>
            </a:r>
            <a:r>
              <a:rPr lang="en-US" sz="1200" dirty="0" smtClean="0">
                <a:solidFill>
                  <a:srgbClr val="00B050"/>
                </a:solidFill>
              </a:rPr>
              <a:t>NSSC Staffing Specialist</a:t>
            </a:r>
            <a:r>
              <a:rPr lang="en-US" sz="1200" dirty="0" smtClean="0"/>
              <a:t> to develop job analysis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Identify SMEs to contribute, if needed</a:t>
            </a:r>
          </a:p>
          <a:p>
            <a:pPr marL="171450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Validate final skills and job announcement</a:t>
            </a:r>
            <a:endParaRPr lang="en-US" sz="12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580" r="7729" b="14927"/>
          <a:stretch/>
        </p:blipFill>
        <p:spPr>
          <a:xfrm>
            <a:off x="3742721" y="4246082"/>
            <a:ext cx="548389" cy="5502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11835" y="4753665"/>
            <a:ext cx="105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HRBP</a:t>
            </a:r>
            <a:endParaRPr lang="en-US" sz="1100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39618" y="1676572"/>
            <a:ext cx="1657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I’m so relieved my job is finally posted</a:t>
            </a:r>
            <a:endParaRPr lang="en-US" sz="10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5366790" y="2256351"/>
            <a:ext cx="175922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Receive certificate of qualified applicants </a:t>
            </a:r>
            <a:r>
              <a:rPr lang="en-US" sz="1200" dirty="0" smtClean="0">
                <a:solidFill>
                  <a:srgbClr val="00B050"/>
                </a:solidFill>
              </a:rPr>
              <a:t>from NSSC Staffing Specialist</a:t>
            </a:r>
          </a:p>
          <a:p>
            <a:pPr marL="171450" indent="-1714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Schedule </a:t>
            </a:r>
            <a:r>
              <a:rPr lang="en-US" sz="1200" dirty="0"/>
              <a:t>and conduct </a:t>
            </a:r>
            <a:r>
              <a:rPr lang="en-US" sz="1200" dirty="0" smtClean="0"/>
              <a:t>interviews, using Center processes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563062" y="2256351"/>
            <a:ext cx="212144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Make selection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and return certificate </a:t>
            </a:r>
            <a:r>
              <a:rPr lang="en-US" sz="1200" dirty="0" smtClean="0">
                <a:solidFill>
                  <a:srgbClr val="00B050"/>
                </a:solidFill>
              </a:rPr>
              <a:t>to NSSC Staffing Specialist</a:t>
            </a:r>
          </a:p>
          <a:p>
            <a:pPr marL="171450" indent="-171450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Partner with HRBP to consider best approach for incentives, provide justifications and obtain Center approvals </a:t>
            </a:r>
            <a:endParaRPr lang="en-US" sz="1200" strike="sngStrike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5411429" y="4760158"/>
            <a:ext cx="15327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NSSC Staffing Specialist</a:t>
            </a:r>
            <a:endParaRPr lang="en-US" sz="1100" dirty="0">
              <a:latin typeface="+mj-lt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580" r="7729" b="14927"/>
          <a:stretch/>
        </p:blipFill>
        <p:spPr>
          <a:xfrm>
            <a:off x="5903610" y="4246082"/>
            <a:ext cx="548389" cy="550276"/>
          </a:xfrm>
          <a:prstGeom prst="rect">
            <a:avLst/>
          </a:prstGeom>
        </p:spPr>
      </p:pic>
      <p:pic>
        <p:nvPicPr>
          <p:cNvPr id="46" name="Picture 2" descr="Image result for serviceno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67" y="5137349"/>
            <a:ext cx="296731" cy="2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794897" y="5403272"/>
            <a:ext cx="85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ServiceNow</a:t>
            </a:r>
            <a:endParaRPr lang="en-US" sz="1100" dirty="0">
              <a:latin typeface="+mj-l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t="1449" r="17295" b="15797"/>
          <a:stretch/>
        </p:blipFill>
        <p:spPr>
          <a:xfrm flipH="1">
            <a:off x="7711623" y="4292840"/>
            <a:ext cx="362717" cy="4572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158547" y="4760158"/>
            <a:ext cx="15532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NSSC Staffing Specialist</a:t>
            </a:r>
            <a:endParaRPr lang="en-US" sz="1100" dirty="0">
              <a:latin typeface="+mj-lt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580" r="7729" b="14927"/>
          <a:stretch/>
        </p:blipFill>
        <p:spPr>
          <a:xfrm>
            <a:off x="8660968" y="4246082"/>
            <a:ext cx="548389" cy="55027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328455" y="4753665"/>
            <a:ext cx="105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HRBP</a:t>
            </a:r>
            <a:endParaRPr lang="en-US" sz="11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38756" y="2240789"/>
            <a:ext cx="21214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Monitor progress of in-processing activities </a:t>
            </a:r>
            <a:r>
              <a:rPr lang="en-US" sz="1200" dirty="0" smtClean="0">
                <a:solidFill>
                  <a:srgbClr val="00B050"/>
                </a:solidFill>
              </a:rPr>
              <a:t>in </a:t>
            </a:r>
            <a:r>
              <a:rPr lang="en-US" sz="1200" dirty="0" err="1" smtClean="0">
                <a:solidFill>
                  <a:srgbClr val="00B050"/>
                </a:solidFill>
              </a:rPr>
              <a:t>ServiceNow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</a:p>
          <a:p>
            <a:pPr marL="171450" indent="-1714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1200" dirty="0" smtClean="0"/>
              <a:t>Prepare for employee’s EOD date and local Center onboarding activities</a:t>
            </a:r>
            <a:endParaRPr lang="en-US" sz="12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t="1449" r="17295" b="15797"/>
          <a:stretch/>
        </p:blipFill>
        <p:spPr>
          <a:xfrm flipH="1">
            <a:off x="10114221" y="4292840"/>
            <a:ext cx="362717" cy="4572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0598899" y="4760158"/>
            <a:ext cx="1564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NSSC Staffing Specialist</a:t>
            </a:r>
            <a:endParaRPr lang="en-US" sz="1100" dirty="0">
              <a:latin typeface="+mj-lt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580" r="7729" b="14927"/>
          <a:stretch/>
        </p:blipFill>
        <p:spPr>
          <a:xfrm>
            <a:off x="10969088" y="4246082"/>
            <a:ext cx="548389" cy="55027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8806" y="4753665"/>
            <a:ext cx="1053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HRBP</a:t>
            </a:r>
            <a:endParaRPr lang="en-US" sz="1100" dirty="0">
              <a:latin typeface="+mj-lt"/>
            </a:endParaRPr>
          </a:p>
        </p:txBody>
      </p:sp>
      <p:pic>
        <p:nvPicPr>
          <p:cNvPr id="58" name="Picture 2" descr="Image result for serviceno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34" y="5137349"/>
            <a:ext cx="296731" cy="2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8174464" y="5403272"/>
            <a:ext cx="85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ServiceNow</a:t>
            </a:r>
            <a:endParaRPr lang="en-US" sz="1100" dirty="0">
              <a:latin typeface="+mj-lt"/>
            </a:endParaRPr>
          </a:p>
        </p:txBody>
      </p:sp>
      <p:pic>
        <p:nvPicPr>
          <p:cNvPr id="61" name="Picture 2" descr="Image result for serviceno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669" y="5137349"/>
            <a:ext cx="296731" cy="2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0598899" y="5403272"/>
            <a:ext cx="85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ServiceNow</a:t>
            </a:r>
            <a:endParaRPr lang="en-US" sz="1100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95792" y="1676572"/>
            <a:ext cx="170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 wonder if I’ll receive the kind of candidates I’m looking for</a:t>
            </a:r>
            <a:endParaRPr lang="en-US" sz="1000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8070574" y="1676572"/>
            <a:ext cx="142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 hope the candidate accepts our offer</a:t>
            </a:r>
            <a:endParaRPr lang="en-US" sz="10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1252931" y="1676572"/>
            <a:ext cx="1528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 need to fill this position as soon as possible!</a:t>
            </a:r>
            <a:endParaRPr lang="en-US" sz="1000" i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7" t="10870" r="18164" b="25362"/>
          <a:stretch/>
        </p:blipFill>
        <p:spPr>
          <a:xfrm>
            <a:off x="7797695" y="1744039"/>
            <a:ext cx="265176" cy="2651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1305" r="18309" b="25507"/>
          <a:stretch/>
        </p:blipFill>
        <p:spPr>
          <a:xfrm>
            <a:off x="5329401" y="1744039"/>
            <a:ext cx="266393" cy="26517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1160" r="18309" b="25217"/>
          <a:stretch/>
        </p:blipFill>
        <p:spPr>
          <a:xfrm>
            <a:off x="3200541" y="1744039"/>
            <a:ext cx="264572" cy="26517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11160" r="18019" b="25507"/>
          <a:stretch/>
        </p:blipFill>
        <p:spPr>
          <a:xfrm>
            <a:off x="1032154" y="1744039"/>
            <a:ext cx="266390" cy="265176"/>
          </a:xfrm>
          <a:prstGeom prst="rect">
            <a:avLst/>
          </a:prstGeom>
        </p:spPr>
      </p:pic>
      <p:pic>
        <p:nvPicPr>
          <p:cNvPr id="68" name="Picture 2" descr="Image result for servicenow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51" y="5137349"/>
            <a:ext cx="296731" cy="2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685581" y="5403272"/>
            <a:ext cx="858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latin typeface="+mj-lt"/>
              </a:rPr>
              <a:t>ServiceNow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73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 Consolidation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ServiceNow</a:t>
            </a:r>
            <a:r>
              <a:rPr lang="en-US" dirty="0" smtClean="0"/>
              <a:t> and Case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1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50629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54864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10190480" y="4612640"/>
            <a:ext cx="274320" cy="29464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98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548640"/>
            <a:ext cx="9144000" cy="46325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F7F5-35B9-4299-9835-6DBC4B4B057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15" y="3752432"/>
            <a:ext cx="619658" cy="512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614" y="3752432"/>
            <a:ext cx="2523173" cy="938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317804" y="2961249"/>
            <a:ext cx="619658" cy="51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CHCO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BC2"/>
      </a:accent1>
      <a:accent2>
        <a:srgbClr val="35BFEF"/>
      </a:accent2>
      <a:accent3>
        <a:srgbClr val="F05F22"/>
      </a:accent3>
      <a:accent4>
        <a:srgbClr val="ECB91D"/>
      </a:accent4>
      <a:accent5>
        <a:srgbClr val="77A513"/>
      </a:accent5>
      <a:accent6>
        <a:srgbClr val="A23B7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526D8C8EF9D4092BD2E57A49FDC84" ma:contentTypeVersion="0" ma:contentTypeDescription="Create a new document." ma:contentTypeScope="" ma:versionID="aeb101b52b1482d6995fd0d2578eb6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F6FD5B-0675-4828-A71C-641302C12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9D4D94-4EBB-4992-9279-E74BA0AC6BB8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9C5ADE-598A-4416-B2AC-A92E15AB6D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1126</Words>
  <Application>Microsoft Office PowerPoint</Application>
  <PresentationFormat>Widescreen</PresentationFormat>
  <Paragraphs>179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Wingdings 2</vt:lpstr>
      <vt:lpstr>Office Theme</vt:lpstr>
      <vt:lpstr>Transition of Staffing Services</vt:lpstr>
      <vt:lpstr>Welcome</vt:lpstr>
      <vt:lpstr>Staffing Consolidation Overview</vt:lpstr>
      <vt:lpstr>Hiring manager experience: journey of a staffing action</vt:lpstr>
      <vt:lpstr>Staffing Consolidation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 Request A Personnel Action</vt:lpstr>
      <vt:lpstr>SF52 Request for Personnel Action and Approval</vt:lpstr>
      <vt:lpstr>SF52 Request for Personnel Action and Approval</vt:lpstr>
      <vt:lpstr>QUESTIONS</vt:lpstr>
      <vt:lpstr>PowerPoint Presentation</vt:lpstr>
      <vt:lpstr>Transition of Staffing Services</vt:lpstr>
      <vt:lpstr>Changes to role and responsibilities</vt:lpstr>
    </vt:vector>
  </TitlesOfParts>
  <Company>LMI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Andrew</dc:creator>
  <cp:lastModifiedBy>Wolverton, Deirdre C. (NSSC-XD022)</cp:lastModifiedBy>
  <cp:revision>123</cp:revision>
  <cp:lastPrinted>2018-09-25T18:53:34Z</cp:lastPrinted>
  <dcterms:created xsi:type="dcterms:W3CDTF">2018-08-14T17:30:01Z</dcterms:created>
  <dcterms:modified xsi:type="dcterms:W3CDTF">2019-05-13T17:23:26Z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0x010100CEC526D8C8EF9D4092BD2E57A49FDC84</vt:lpwstr>
  </property>
</Properties>
</file>