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56" r:id="rId5"/>
    <p:sldId id="257" r:id="rId6"/>
    <p:sldId id="265" r:id="rId7"/>
    <p:sldId id="266" r:id="rId8"/>
    <p:sldId id="261" r:id="rId9"/>
    <p:sldId id="269" r:id="rId10"/>
    <p:sldId id="268" r:id="rId11"/>
    <p:sldId id="270" r:id="rId12"/>
    <p:sldId id="271" r:id="rId13"/>
    <p:sldId id="272" r:id="rId14"/>
    <p:sldId id="273" r:id="rId15"/>
    <p:sldId id="274" r:id="rId16"/>
    <p:sldId id="275" r:id="rId17"/>
    <p:sldId id="276" r:id="rId18"/>
    <p:sldId id="277" r:id="rId19"/>
    <p:sldId id="278" r:id="rId20"/>
    <p:sldId id="280" r:id="rId21"/>
    <p:sldId id="281" r:id="rId22"/>
    <p:sldId id="282" r:id="rId23"/>
    <p:sldId id="283" r:id="rId24"/>
    <p:sldId id="284" r:id="rId25"/>
    <p:sldId id="260" r:id="rId26"/>
    <p:sldId id="285" r:id="rId27"/>
    <p:sldId id="286" r:id="rId28"/>
    <p:sldId id="287" r:id="rId29"/>
    <p:sldId id="288" r:id="rId30"/>
    <p:sldId id="291" r:id="rId31"/>
    <p:sldId id="289" r:id="rId32"/>
    <p:sldId id="290" r:id="rId33"/>
    <p:sldId id="292" r:id="rId34"/>
    <p:sldId id="293" r:id="rId35"/>
    <p:sldId id="294" r:id="rId36"/>
    <p:sldId id="295" r:id="rId37"/>
    <p:sldId id="296" r:id="rId38"/>
    <p:sldId id="298" r:id="rId39"/>
    <p:sldId id="299" r:id="rId40"/>
    <p:sldId id="297" r:id="rId41"/>
    <p:sldId id="264" r:id="rId42"/>
    <p:sldId id="262" r:id="rId43"/>
    <p:sldId id="267"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rray, Ahkesha T. (HQ-LE050)[LOGISTICS MGMT INSTITUTE]" initials="MAT(MI" lastIdx="3" clrIdx="0">
    <p:extLst>
      <p:ext uri="{19B8F6BF-5375-455C-9EA6-DF929625EA0E}">
        <p15:presenceInfo xmlns:p15="http://schemas.microsoft.com/office/powerpoint/2012/main" userId="S-1-5-21-330711430-3775241029-4075259233-728168" providerId="AD"/>
      </p:ext>
    </p:extLst>
  </p:cmAuthor>
  <p:cmAuthor id="2" name="Richmond, Ann E. (NSSC-XD024)" initials="RAE(" lastIdx="3" clrIdx="1">
    <p:extLst>
      <p:ext uri="{19B8F6BF-5375-455C-9EA6-DF929625EA0E}">
        <p15:presenceInfo xmlns:p15="http://schemas.microsoft.com/office/powerpoint/2012/main" userId="S-1-5-21-330711430-3775241029-4075259233-929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8" autoAdjust="0"/>
    <p:restoredTop sz="92261" autoAdjust="0"/>
  </p:normalViewPr>
  <p:slideViewPr>
    <p:cSldViewPr snapToGrid="0">
      <p:cViewPr varScale="1">
        <p:scale>
          <a:sx n="79" d="100"/>
          <a:sy n="79" d="100"/>
        </p:scale>
        <p:origin x="82" y="4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8CF290C-9361-404B-A43C-642BE7739EC3}" type="datetimeFigureOut">
              <a:rPr lang="en-US" smtClean="0"/>
              <a:t>5/8/2019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AF3D13-DAE7-4548-84AA-90CBBCF72A17}" type="slidenum">
              <a:rPr lang="en-US" smtClean="0"/>
              <a:t>‹#›</a:t>
            </a:fld>
            <a:endParaRPr lang="en-US"/>
          </a:p>
        </p:txBody>
      </p:sp>
    </p:spTree>
    <p:extLst>
      <p:ext uri="{BB962C8B-B14F-4D97-AF65-F5344CB8AC3E}">
        <p14:creationId xmlns:p14="http://schemas.microsoft.com/office/powerpoint/2010/main" val="25077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AF3D13-DAE7-4548-84AA-90CBBCF72A17}" type="slidenum">
              <a:rPr lang="en-US" smtClean="0"/>
              <a:t>1</a:t>
            </a:fld>
            <a:endParaRPr lang="en-US"/>
          </a:p>
        </p:txBody>
      </p:sp>
    </p:spTree>
    <p:extLst>
      <p:ext uri="{BB962C8B-B14F-4D97-AF65-F5344CB8AC3E}">
        <p14:creationId xmlns:p14="http://schemas.microsoft.com/office/powerpoint/2010/main" val="1537595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Staffing work will be completed by Staffing Specialists detailed to the NSSC, but there will be subtle differences in how that work is initiated and monitored, based on Center HROs’ readiness for implementation</a:t>
            </a:r>
          </a:p>
        </p:txBody>
      </p:sp>
      <p:sp>
        <p:nvSpPr>
          <p:cNvPr id="4" name="Slide Number Placeholder 3"/>
          <p:cNvSpPr>
            <a:spLocks noGrp="1"/>
          </p:cNvSpPr>
          <p:nvPr>
            <p:ph type="sldNum" sz="quarter" idx="10"/>
          </p:nvPr>
        </p:nvSpPr>
        <p:spPr/>
        <p:txBody>
          <a:bodyPr/>
          <a:lstStyle/>
          <a:p>
            <a:fld id="{2AAF3D13-DAE7-4548-84AA-90CBBCF72A17}" type="slidenum">
              <a:rPr lang="en-US" smtClean="0"/>
              <a:t>3</a:t>
            </a:fld>
            <a:endParaRPr lang="en-US"/>
          </a:p>
        </p:txBody>
      </p:sp>
    </p:spTree>
    <p:extLst>
      <p:ext uri="{BB962C8B-B14F-4D97-AF65-F5344CB8AC3E}">
        <p14:creationId xmlns:p14="http://schemas.microsoft.com/office/powerpoint/2010/main" val="5374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Although</a:t>
            </a:r>
            <a:r>
              <a:rPr lang="en-US" sz="1200" b="1" i="1" kern="1200" baseline="0" dirty="0" smtClean="0">
                <a:solidFill>
                  <a:schemeClr val="tx1"/>
                </a:solidFill>
                <a:latin typeface="+mn-lt"/>
                <a:ea typeface="+mn-ea"/>
                <a:cs typeface="+mn-cs"/>
              </a:rPr>
              <a:t> NSSC will be performing staffing functions, Center HROs will retain some responsibilities in the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The manager, applicant, and employee experience will not significantly change</a:t>
            </a:r>
            <a:r>
              <a:rPr lang="en-US" sz="1200" kern="1200" dirty="0" smtClean="0">
                <a:solidFill>
                  <a:schemeClr val="tx1"/>
                </a:solidFill>
                <a:latin typeface="+mn-lt"/>
                <a:ea typeface="+mn-ea"/>
                <a:cs typeface="+mn-cs"/>
              </a:rPr>
              <a:t>. Rather, in some </a:t>
            </a:r>
            <a:r>
              <a:rPr lang="en-US" sz="1200" dirty="0" smtClean="0"/>
              <a:t>cases, </a:t>
            </a:r>
            <a:r>
              <a:rPr lang="en-US" sz="1200" kern="1200" dirty="0" smtClean="0">
                <a:solidFill>
                  <a:schemeClr val="tx1"/>
                </a:solidFill>
                <a:latin typeface="+mn-lt"/>
                <a:ea typeface="+mn-ea"/>
                <a:cs typeface="+mn-cs"/>
              </a:rPr>
              <a:t>who they work with / contact for support will change.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With standardized processes and the use of </a:t>
            </a:r>
            <a:r>
              <a:rPr lang="en-US" sz="1200" kern="1200" dirty="0" err="1" smtClean="0">
                <a:solidFill>
                  <a:schemeClr val="tx1"/>
                </a:solidFill>
                <a:latin typeface="+mn-lt"/>
                <a:ea typeface="+mn-ea"/>
                <a:cs typeface="+mn-cs"/>
              </a:rPr>
              <a:t>ServiceNow</a:t>
            </a:r>
            <a:r>
              <a:rPr lang="en-US" sz="1200" kern="1200" baseline="0" dirty="0" smtClean="0">
                <a:solidFill>
                  <a:schemeClr val="tx1"/>
                </a:solidFill>
                <a:latin typeface="+mn-lt"/>
                <a:ea typeface="+mn-ea"/>
                <a:cs typeface="+mn-cs"/>
              </a:rPr>
              <a:t> to manage workflows, we hope that hiring managers will experience a more transparent, efficient hiring process.</a:t>
            </a:r>
            <a:endParaRPr lang="en-US" dirty="0" smtClean="0"/>
          </a:p>
        </p:txBody>
      </p:sp>
      <p:sp>
        <p:nvSpPr>
          <p:cNvPr id="4" name="Slide Number Placeholder 3"/>
          <p:cNvSpPr>
            <a:spLocks noGrp="1"/>
          </p:cNvSpPr>
          <p:nvPr>
            <p:ph type="sldNum" sz="quarter" idx="10"/>
          </p:nvPr>
        </p:nvSpPr>
        <p:spPr/>
        <p:txBody>
          <a:bodyPr/>
          <a:lstStyle/>
          <a:p>
            <a:fld id="{2AAF3D13-DAE7-4548-84AA-90CBBCF72A17}" type="slidenum">
              <a:rPr lang="en-US" smtClean="0"/>
              <a:t>4</a:t>
            </a:fld>
            <a:endParaRPr lang="en-US"/>
          </a:p>
        </p:txBody>
      </p:sp>
    </p:spTree>
    <p:extLst>
      <p:ext uri="{BB962C8B-B14F-4D97-AF65-F5344CB8AC3E}">
        <p14:creationId xmlns:p14="http://schemas.microsoft.com/office/powerpoint/2010/main" val="28570656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868296" y="1122363"/>
            <a:ext cx="6347012" cy="2387600"/>
          </a:xfrm>
        </p:spPr>
        <p:txBody>
          <a:bodyPr anchor="b">
            <a:normAutofit/>
          </a:bodyPr>
          <a:lstStyle>
            <a:lvl1pPr algn="l">
              <a:defRPr sz="4400">
                <a:solidFill>
                  <a:srgbClr val="007BC2"/>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68296" y="3602038"/>
            <a:ext cx="6347012" cy="1655762"/>
          </a:xfrm>
        </p:spPr>
        <p:txBody>
          <a:bodyPr/>
          <a:lstStyle>
            <a:lvl1pPr marL="0" indent="0" algn="l">
              <a:buNone/>
              <a:defRPr sz="2400">
                <a:solidFill>
                  <a:srgbClr val="007BC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C78E56B-49D5-4B02-88A4-117AB340F9F3}" type="datetime1">
              <a:rPr lang="en-US" smtClean="0"/>
              <a:t>5/8/2019</a:t>
            </a:fld>
            <a:endParaRPr lang="en-US"/>
          </a:p>
        </p:txBody>
      </p:sp>
      <p:sp>
        <p:nvSpPr>
          <p:cNvPr id="5" name="Footer Placeholder 4"/>
          <p:cNvSpPr>
            <a:spLocks noGrp="1"/>
          </p:cNvSpPr>
          <p:nvPr>
            <p:ph type="ftr" sz="quarter" idx="11"/>
          </p:nvPr>
        </p:nvSpPr>
        <p:spPr>
          <a:xfrm>
            <a:off x="865631" y="5284741"/>
            <a:ext cx="5334001" cy="546333"/>
          </a:xfrm>
        </p:spPr>
        <p:txBody>
          <a:bodyPr/>
          <a:lstStyle>
            <a:lvl1pPr algn="l">
              <a:lnSpc>
                <a:spcPct val="110000"/>
              </a:lnSpc>
              <a:defRPr/>
            </a:lvl1pPr>
          </a:lstStyle>
          <a:p>
            <a:r>
              <a:rPr lang="en-US" sz="1000" smtClean="0"/>
              <a:t>Division or Functional Title Program/Project/Initiative Title (Division or Functional Title if No Program Title)</a:t>
            </a:r>
            <a:endParaRPr lang="en-US" sz="1050" b="1" dirty="0">
              <a:solidFill>
                <a:srgbClr val="007BC2"/>
              </a:solidFill>
            </a:endParaRPr>
          </a:p>
        </p:txBody>
      </p:sp>
      <p:sp>
        <p:nvSpPr>
          <p:cNvPr id="6" name="Slide Number Placeholder 5"/>
          <p:cNvSpPr>
            <a:spLocks noGrp="1"/>
          </p:cNvSpPr>
          <p:nvPr>
            <p:ph type="sldNum" sz="quarter" idx="12"/>
          </p:nvPr>
        </p:nvSpPr>
        <p:spPr/>
        <p:txBody>
          <a:bodyPr/>
          <a:lstStyle/>
          <a:p>
            <a:fld id="{5A93F7F5-35B9-4299-9835-6DBC4B4B057F}" type="slidenum">
              <a:rPr lang="en-US" smtClean="0"/>
              <a:t>‹#›</a:t>
            </a:fld>
            <a:endParaRPr lang="en-US"/>
          </a:p>
        </p:txBody>
      </p:sp>
      <p:sp>
        <p:nvSpPr>
          <p:cNvPr id="7" name="TextBox 6"/>
          <p:cNvSpPr txBox="1"/>
          <p:nvPr userDrawn="1"/>
        </p:nvSpPr>
        <p:spPr>
          <a:xfrm>
            <a:off x="393700" y="423863"/>
            <a:ext cx="2343150" cy="215900"/>
          </a:xfrm>
          <a:prstGeom prst="rect">
            <a:avLst/>
          </a:prstGeom>
          <a:noFill/>
        </p:spPr>
        <p:txBody>
          <a:bodyPr wrap="none">
            <a:spAutoFit/>
          </a:bodyPr>
          <a:lstStyle/>
          <a:p>
            <a:pPr fontAlgn="auto">
              <a:spcBef>
                <a:spcPts val="0"/>
              </a:spcBef>
              <a:spcAft>
                <a:spcPts val="0"/>
              </a:spcAft>
              <a:defRPr/>
            </a:pPr>
            <a:r>
              <a:rPr lang="en-US" sz="800" dirty="0" smtClean="0">
                <a:solidFill>
                  <a:schemeClr val="tx1"/>
                </a:solidFill>
                <a:latin typeface="Arial" pitchFamily="34" charset="0"/>
                <a:cs typeface="Arial" pitchFamily="34" charset="0"/>
              </a:rPr>
              <a:t>National Aeronautics and Space Administration</a:t>
            </a:r>
            <a:endParaRPr lang="en-US" sz="800" dirty="0">
              <a:solidFill>
                <a:schemeClr val="tx1"/>
              </a:solidFill>
              <a:latin typeface="Arial" pitchFamily="34" charset="0"/>
              <a:cs typeface="Arial" pitchFamily="34" charset="0"/>
            </a:endParaRPr>
          </a:p>
        </p:txBody>
      </p:sp>
      <p:sp>
        <p:nvSpPr>
          <p:cNvPr id="8" name="TextBox 7"/>
          <p:cNvSpPr txBox="1"/>
          <p:nvPr userDrawn="1"/>
        </p:nvSpPr>
        <p:spPr>
          <a:xfrm>
            <a:off x="393700" y="6191250"/>
            <a:ext cx="901700" cy="215900"/>
          </a:xfrm>
          <a:prstGeom prst="rect">
            <a:avLst/>
          </a:prstGeom>
          <a:noFill/>
        </p:spPr>
        <p:txBody>
          <a:bodyPr wrap="none">
            <a:spAutoFit/>
          </a:bodyPr>
          <a:lstStyle/>
          <a:p>
            <a:pPr fontAlgn="auto">
              <a:spcBef>
                <a:spcPts val="0"/>
              </a:spcBef>
              <a:spcAft>
                <a:spcPts val="0"/>
              </a:spcAft>
              <a:defRPr/>
            </a:pPr>
            <a:r>
              <a:rPr lang="en-US" sz="800" b="1" dirty="0">
                <a:solidFill>
                  <a:schemeClr val="tx1"/>
                </a:solidFill>
                <a:latin typeface="Arial" pitchFamily="34" charset="0"/>
                <a:cs typeface="Arial" pitchFamily="34" charset="0"/>
              </a:rPr>
              <a:t>www.nasa.gov</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292608"/>
            <a:ext cx="606462" cy="502920"/>
          </a:xfrm>
          <a:prstGeom prst="rect">
            <a:avLst/>
          </a:prstGeom>
        </p:spPr>
      </p:pic>
    </p:spTree>
    <p:extLst>
      <p:ext uri="{BB962C8B-B14F-4D97-AF65-F5344CB8AC3E}">
        <p14:creationId xmlns:p14="http://schemas.microsoft.com/office/powerpoint/2010/main" val="21020870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3BDE5-B2F4-499C-9D18-1F9C7DF019A1}" type="datetime1">
              <a:rPr lang="en-US" smtClean="0"/>
              <a:t>5/8/2019</a:t>
            </a:fld>
            <a:endParaRPr lang="en-US"/>
          </a:p>
        </p:txBody>
      </p:sp>
      <p:sp>
        <p:nvSpPr>
          <p:cNvPr id="6" name="Footer Placeholder 5"/>
          <p:cNvSpPr>
            <a:spLocks noGrp="1"/>
          </p:cNvSpPr>
          <p:nvPr>
            <p:ph type="ftr" sz="quarter" idx="11"/>
          </p:nvPr>
        </p:nvSpPr>
        <p:spPr/>
        <p:txBody>
          <a:bodyPr/>
          <a:lstStyle/>
          <a:p>
            <a:r>
              <a:rPr lang="en-US" smtClean="0"/>
              <a:t>Division or Functional Title Program/Project/Initiative Title (Division or Functional Title if No Program Title)</a:t>
            </a:r>
            <a:endParaRPr lang="en-US"/>
          </a:p>
        </p:txBody>
      </p:sp>
      <p:sp>
        <p:nvSpPr>
          <p:cNvPr id="7" name="Slide Number Placeholder 6"/>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1979863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86C53C-F84F-4CC1-A38D-501A7E040F55}" type="datetime1">
              <a:rPr lang="en-US" smtClean="0"/>
              <a:t>5/8/2019</a:t>
            </a:fld>
            <a:endParaRPr lang="en-US"/>
          </a:p>
        </p:txBody>
      </p:sp>
      <p:sp>
        <p:nvSpPr>
          <p:cNvPr id="5" name="Footer Placeholder 4"/>
          <p:cNvSpPr>
            <a:spLocks noGrp="1"/>
          </p:cNvSpPr>
          <p:nvPr>
            <p:ph type="ftr" sz="quarter" idx="11"/>
          </p:nvPr>
        </p:nvSpPr>
        <p:spPr/>
        <p:txBody>
          <a:bodyPr/>
          <a:lstStyle/>
          <a:p>
            <a:r>
              <a:rPr lang="en-US" smtClean="0"/>
              <a:t>Division or Functional Title Program/Project/Initiative Title (Division or Functional Title if No Program Title)</a:t>
            </a:r>
            <a:endParaRPr lang="en-US"/>
          </a:p>
        </p:txBody>
      </p:sp>
      <p:sp>
        <p:nvSpPr>
          <p:cNvPr id="6" name="Slide Number Placeholder 5"/>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2131923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607322-A630-4E8D-AE6A-D501D5C5233F}" type="datetime1">
              <a:rPr lang="en-US" smtClean="0"/>
              <a:t>5/8/2019</a:t>
            </a:fld>
            <a:endParaRPr lang="en-US"/>
          </a:p>
        </p:txBody>
      </p:sp>
      <p:sp>
        <p:nvSpPr>
          <p:cNvPr id="5" name="Footer Placeholder 4"/>
          <p:cNvSpPr>
            <a:spLocks noGrp="1"/>
          </p:cNvSpPr>
          <p:nvPr>
            <p:ph type="ftr" sz="quarter" idx="11"/>
          </p:nvPr>
        </p:nvSpPr>
        <p:spPr/>
        <p:txBody>
          <a:bodyPr/>
          <a:lstStyle/>
          <a:p>
            <a:r>
              <a:rPr lang="en-US" smtClean="0"/>
              <a:t>Division or Functional Title Program/Project/Initiative Title (Division or Functional Title if No Program Title)</a:t>
            </a:r>
            <a:endParaRPr lang="en-US"/>
          </a:p>
        </p:txBody>
      </p:sp>
      <p:sp>
        <p:nvSpPr>
          <p:cNvPr id="6" name="Slide Number Placeholder 5"/>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70197567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838200" y="1487529"/>
            <a:ext cx="10515600" cy="44805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B66E95-7C7D-4DBA-A7C4-C3981F9DDBE3}" type="datetime1">
              <a:rPr lang="en-US" smtClean="0"/>
              <a:t>5/8/2019</a:t>
            </a:fld>
            <a:endParaRPr lang="en-US"/>
          </a:p>
        </p:txBody>
      </p:sp>
      <p:sp>
        <p:nvSpPr>
          <p:cNvPr id="5" name="Footer Placeholder 4"/>
          <p:cNvSpPr>
            <a:spLocks noGrp="1"/>
          </p:cNvSpPr>
          <p:nvPr>
            <p:ph type="ftr" sz="quarter" idx="11"/>
          </p:nvPr>
        </p:nvSpPr>
        <p:spPr>
          <a:xfrm>
            <a:off x="3986784" y="6016752"/>
            <a:ext cx="6337853" cy="546333"/>
          </a:xfrm>
          <a:blipFill>
            <a:blip r:embed="rId2"/>
            <a:stretch>
              <a:fillRect/>
            </a:stretch>
          </a:blipFill>
        </p:spPr>
        <p:txBody>
          <a:bodyPr/>
          <a:lstStyle/>
          <a:p>
            <a:pPr algn="l" eaLnBrk="0" fontAlgn="base" hangingPunct="0">
              <a:lnSpc>
                <a:spcPct val="110000"/>
              </a:lnSpc>
              <a:spcBef>
                <a:spcPct val="0"/>
              </a:spcBef>
              <a:spcAft>
                <a:spcPct val="0"/>
              </a:spcAft>
            </a:pPr>
            <a:r>
              <a:rPr lang="en-US" altLang="en-US" sz="1000" smtClean="0">
                <a:solidFill>
                  <a:schemeClr val="tx1">
                    <a:lumMod val="50000"/>
                    <a:lumOff val="50000"/>
                  </a:schemeClr>
                </a:solidFill>
              </a:rPr>
              <a:t>Division or Functional Title</a:t>
            </a:r>
          </a:p>
          <a:p>
            <a:pPr algn="l" eaLnBrk="0" fontAlgn="base" hangingPunct="0">
              <a:spcBef>
                <a:spcPct val="0"/>
              </a:spcBef>
              <a:spcAft>
                <a:spcPct val="0"/>
              </a:spcAft>
              <a:defRPr/>
            </a:pPr>
            <a:r>
              <a:rPr lang="en-US" altLang="en-US" sz="1050" b="1" smtClean="0">
                <a:solidFill>
                  <a:srgbClr val="007BC2"/>
                </a:solidFill>
              </a:rPr>
              <a:t>Program/Project/Initiative Title (Division or Functional Title if No Program Title)</a:t>
            </a:r>
            <a:endParaRPr lang="en-US" altLang="en-US" sz="1050" dirty="0">
              <a:solidFill>
                <a:srgbClr val="007BC2"/>
              </a:solidFill>
            </a:endParaRPr>
          </a:p>
        </p:txBody>
      </p:sp>
      <p:sp>
        <p:nvSpPr>
          <p:cNvPr id="6" name="Slide Number Placeholder 5"/>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4051117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5A93F7F5-35B9-4299-9835-6DBC4B4B057F}" type="slidenum">
              <a:rPr lang="en-US" smtClean="0"/>
              <a:t>‹#›</a:t>
            </a:fld>
            <a:endParaRPr lang="en-US"/>
          </a:p>
        </p:txBody>
      </p:sp>
      <p:sp>
        <p:nvSpPr>
          <p:cNvPr id="2" name="Title 1"/>
          <p:cNvSpPr>
            <a:spLocks noGrp="1"/>
          </p:cNvSpPr>
          <p:nvPr>
            <p:ph type="title"/>
          </p:nvPr>
        </p:nvSpPr>
        <p:spPr>
          <a:xfrm>
            <a:off x="831850" y="1709738"/>
            <a:ext cx="10515600" cy="2852737"/>
          </a:xfrm>
        </p:spPr>
        <p:txBody>
          <a:bodyPr anchor="b">
            <a:normAutofit/>
          </a:bodyPr>
          <a:lstStyle>
            <a:lvl1pPr>
              <a:defRPr sz="44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83C05A-ABC5-4B1C-B650-686369AF84B9}" type="datetime1">
              <a:rPr lang="en-US" smtClean="0"/>
              <a:t>5/8/2019</a:t>
            </a:fld>
            <a:endParaRPr lang="en-US"/>
          </a:p>
        </p:txBody>
      </p:sp>
      <p:sp>
        <p:nvSpPr>
          <p:cNvPr id="5" name="Footer Placeholder 4"/>
          <p:cNvSpPr>
            <a:spLocks noGrp="1"/>
          </p:cNvSpPr>
          <p:nvPr>
            <p:ph type="ftr" sz="quarter" idx="11"/>
          </p:nvPr>
        </p:nvSpPr>
        <p:spPr>
          <a:xfrm>
            <a:off x="838199" y="465853"/>
            <a:ext cx="5279137" cy="546333"/>
          </a:xfrm>
        </p:spPr>
        <p:txBody>
          <a:bodyPr/>
          <a:lstStyle>
            <a:lvl1pPr>
              <a:defRPr sz="800"/>
            </a:lvl1pPr>
          </a:lstStyle>
          <a:p>
            <a:pPr algn="l" eaLnBrk="0" fontAlgn="base" hangingPunct="0">
              <a:lnSpc>
                <a:spcPct val="110000"/>
              </a:lnSpc>
              <a:spcBef>
                <a:spcPct val="0"/>
              </a:spcBef>
              <a:spcAft>
                <a:spcPct val="0"/>
              </a:spcAft>
            </a:pPr>
            <a:r>
              <a:rPr lang="en-US" altLang="en-US" sz="1000" smtClean="0">
                <a:solidFill>
                  <a:schemeClr val="tx1">
                    <a:lumMod val="50000"/>
                    <a:lumOff val="50000"/>
                  </a:schemeClr>
                </a:solidFill>
              </a:rPr>
              <a:t>Division or Functional Title</a:t>
            </a:r>
          </a:p>
          <a:p>
            <a:pPr algn="l" eaLnBrk="0" fontAlgn="base" hangingPunct="0">
              <a:spcBef>
                <a:spcPct val="0"/>
              </a:spcBef>
              <a:spcAft>
                <a:spcPct val="0"/>
              </a:spcAft>
              <a:defRPr/>
            </a:pPr>
            <a:r>
              <a:rPr lang="en-US" altLang="en-US" sz="1050" b="1" smtClean="0">
                <a:solidFill>
                  <a:srgbClr val="007BC2"/>
                </a:solidFill>
              </a:rPr>
              <a:t>Program/Project/Initiative Title (Division or Functional Title if No Program Title)</a:t>
            </a:r>
            <a:endParaRPr lang="en-US" altLang="en-US" sz="1050" dirty="0">
              <a:solidFill>
                <a:srgbClr val="007BC2"/>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292608"/>
            <a:ext cx="606462" cy="50292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6632" y="5548922"/>
            <a:ext cx="2612397" cy="922244"/>
          </a:xfrm>
          <a:prstGeom prst="rect">
            <a:avLst/>
          </a:prstGeom>
        </p:spPr>
      </p:pic>
    </p:spTree>
    <p:extLst>
      <p:ext uri="{BB962C8B-B14F-4D97-AF65-F5344CB8AC3E}">
        <p14:creationId xmlns:p14="http://schemas.microsoft.com/office/powerpoint/2010/main" val="38800946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5A93F7F5-35B9-4299-9835-6DBC4B4B057F}" type="slidenum">
              <a:rPr lang="en-US" smtClean="0"/>
              <a:t>‹#›</a:t>
            </a:fld>
            <a:endParaRPr lang="en-US"/>
          </a:p>
        </p:txBody>
      </p:sp>
      <p:sp>
        <p:nvSpPr>
          <p:cNvPr id="2" name="Title 1"/>
          <p:cNvSpPr>
            <a:spLocks noGrp="1"/>
          </p:cNvSpPr>
          <p:nvPr>
            <p:ph type="title"/>
          </p:nvPr>
        </p:nvSpPr>
        <p:spPr>
          <a:xfrm>
            <a:off x="831850" y="4933506"/>
            <a:ext cx="10515600" cy="818707"/>
          </a:xfrm>
        </p:spPr>
        <p:txBody>
          <a:bodyPr anchor="b">
            <a:normAutofit/>
          </a:bodyPr>
          <a:lstStyle>
            <a:lvl1pPr algn="ctr">
              <a:defRPr sz="4400">
                <a:solidFill>
                  <a:schemeClr val="bg1"/>
                </a:solidFill>
              </a:defRPr>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C2E55BA9-7CEB-495E-B385-875033B679B6}" type="datetime1">
              <a:rPr lang="en-US" smtClean="0"/>
              <a:t>5/8/2019</a:t>
            </a:fld>
            <a:endParaRPr lang="en-US"/>
          </a:p>
        </p:txBody>
      </p:sp>
      <p:sp>
        <p:nvSpPr>
          <p:cNvPr id="5" name="Footer Placeholder 4"/>
          <p:cNvSpPr>
            <a:spLocks noGrp="1"/>
          </p:cNvSpPr>
          <p:nvPr>
            <p:ph type="ftr" sz="quarter" idx="11"/>
          </p:nvPr>
        </p:nvSpPr>
        <p:spPr>
          <a:xfrm>
            <a:off x="3453808" y="6016049"/>
            <a:ext cx="5279137" cy="546333"/>
          </a:xfrm>
          <a:noFill/>
        </p:spPr>
        <p:txBody>
          <a:bodyPr/>
          <a:lstStyle>
            <a:lvl1pPr>
              <a:defRPr sz="800">
                <a:solidFill>
                  <a:schemeClr val="bg1"/>
                </a:solidFill>
              </a:defRPr>
            </a:lvl1pPr>
          </a:lstStyle>
          <a:p>
            <a:pPr algn="l" eaLnBrk="0" fontAlgn="base" hangingPunct="0">
              <a:lnSpc>
                <a:spcPct val="110000"/>
              </a:lnSpc>
              <a:spcBef>
                <a:spcPct val="0"/>
              </a:spcBef>
              <a:spcAft>
                <a:spcPct val="0"/>
              </a:spcAft>
            </a:pPr>
            <a:r>
              <a:rPr lang="en-US" altLang="en-US" sz="1000" smtClean="0"/>
              <a:t>Division or Functional Title</a:t>
            </a:r>
          </a:p>
          <a:p>
            <a:pPr algn="l" eaLnBrk="0" fontAlgn="base" hangingPunct="0">
              <a:spcBef>
                <a:spcPct val="0"/>
              </a:spcBef>
              <a:spcAft>
                <a:spcPct val="0"/>
              </a:spcAft>
              <a:defRPr/>
            </a:pPr>
            <a:r>
              <a:rPr lang="en-US" altLang="en-US" sz="1050" b="1" smtClean="0"/>
              <a:t>Program/Project/Initiative Title (Division or Functional Title if No Program Title)</a:t>
            </a:r>
            <a:endParaRPr lang="en-US" altLang="en-US" sz="1050"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1400" y="292608"/>
            <a:ext cx="606462" cy="502920"/>
          </a:xfrm>
          <a:prstGeom prst="rect">
            <a:avLst/>
          </a:prstGeom>
        </p:spPr>
      </p:pic>
    </p:spTree>
    <p:extLst>
      <p:ext uri="{BB962C8B-B14F-4D97-AF65-F5344CB8AC3E}">
        <p14:creationId xmlns:p14="http://schemas.microsoft.com/office/powerpoint/2010/main" val="267581252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8C1F9C-DD25-4C4C-8EA1-BC4AB93BCA62}" type="datetime1">
              <a:rPr lang="en-US" smtClean="0"/>
              <a:t>5/8/2019</a:t>
            </a:fld>
            <a:endParaRPr lang="en-US"/>
          </a:p>
        </p:txBody>
      </p:sp>
      <p:sp>
        <p:nvSpPr>
          <p:cNvPr id="6" name="Footer Placeholder 5"/>
          <p:cNvSpPr>
            <a:spLocks noGrp="1"/>
          </p:cNvSpPr>
          <p:nvPr>
            <p:ph type="ftr" sz="quarter" idx="11"/>
          </p:nvPr>
        </p:nvSpPr>
        <p:spPr/>
        <p:txBody>
          <a:bodyPr/>
          <a:lstStyle/>
          <a:p>
            <a:r>
              <a:rPr lang="en-US" smtClean="0"/>
              <a:t>Division or Functional Title Program/Project/Initiative Title (Division or Functional Title if No Program Title)</a:t>
            </a:r>
            <a:endParaRPr lang="en-US"/>
          </a:p>
        </p:txBody>
      </p:sp>
      <p:sp>
        <p:nvSpPr>
          <p:cNvPr id="7" name="Slide Number Placeholder 6"/>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2830420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7B6B3-277C-40D8-AD21-22E604F06D99}" type="datetime1">
              <a:rPr lang="en-US" smtClean="0"/>
              <a:t>5/8/2019</a:t>
            </a:fld>
            <a:endParaRPr lang="en-US"/>
          </a:p>
        </p:txBody>
      </p:sp>
      <p:sp>
        <p:nvSpPr>
          <p:cNvPr id="8" name="Footer Placeholder 7"/>
          <p:cNvSpPr>
            <a:spLocks noGrp="1"/>
          </p:cNvSpPr>
          <p:nvPr>
            <p:ph type="ftr" sz="quarter" idx="11"/>
          </p:nvPr>
        </p:nvSpPr>
        <p:spPr/>
        <p:txBody>
          <a:bodyPr/>
          <a:lstStyle/>
          <a:p>
            <a:r>
              <a:rPr lang="en-US" smtClean="0"/>
              <a:t>Division or Functional Title Program/Project/Initiative Title (Division or Functional Title if No Program Title)</a:t>
            </a:r>
            <a:endParaRPr lang="en-US"/>
          </a:p>
        </p:txBody>
      </p:sp>
      <p:sp>
        <p:nvSpPr>
          <p:cNvPr id="9" name="Slide Number Placeholder 8"/>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835158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E40C93-6909-4137-AC39-7AECF44C3FD2}" type="datetime1">
              <a:rPr lang="en-US" smtClean="0"/>
              <a:t>5/8/2019</a:t>
            </a:fld>
            <a:endParaRPr lang="en-US"/>
          </a:p>
        </p:txBody>
      </p:sp>
      <p:sp>
        <p:nvSpPr>
          <p:cNvPr id="4" name="Footer Placeholder 3"/>
          <p:cNvSpPr>
            <a:spLocks noGrp="1"/>
          </p:cNvSpPr>
          <p:nvPr>
            <p:ph type="ftr" sz="quarter" idx="11"/>
          </p:nvPr>
        </p:nvSpPr>
        <p:spPr/>
        <p:txBody>
          <a:bodyPr/>
          <a:lstStyle/>
          <a:p>
            <a:r>
              <a:rPr lang="en-US" smtClean="0"/>
              <a:t>Division or Functional Title Program/Project/Initiative Title (Division or Functional Title if No Program Title)</a:t>
            </a:r>
            <a:endParaRPr lang="en-US"/>
          </a:p>
        </p:txBody>
      </p:sp>
      <p:sp>
        <p:nvSpPr>
          <p:cNvPr id="5" name="Slide Number Placeholder 4"/>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124802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ABEB75-7214-405E-84E7-1ACF5CB2E2AD}" type="datetime1">
              <a:rPr lang="en-US" smtClean="0"/>
              <a:t>5/8/2019</a:t>
            </a:fld>
            <a:endParaRPr lang="en-US"/>
          </a:p>
        </p:txBody>
      </p:sp>
      <p:sp>
        <p:nvSpPr>
          <p:cNvPr id="3" name="Footer Placeholder 2"/>
          <p:cNvSpPr>
            <a:spLocks noGrp="1"/>
          </p:cNvSpPr>
          <p:nvPr>
            <p:ph type="ftr" sz="quarter" idx="11"/>
          </p:nvPr>
        </p:nvSpPr>
        <p:spPr/>
        <p:txBody>
          <a:bodyPr/>
          <a:lstStyle/>
          <a:p>
            <a:r>
              <a:rPr lang="en-US" smtClean="0"/>
              <a:t>Division or Functional Title Program/Project/Initiative Title (Division or Functional Title if No Program Title)</a:t>
            </a:r>
            <a:endParaRPr lang="en-US"/>
          </a:p>
        </p:txBody>
      </p:sp>
      <p:sp>
        <p:nvSpPr>
          <p:cNvPr id="4" name="Slide Number Placeholder 3"/>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179240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B85B47-A310-42EC-88CC-E0E4C5727DAC}" type="datetime1">
              <a:rPr lang="en-US" smtClean="0"/>
              <a:t>5/8/2019</a:t>
            </a:fld>
            <a:endParaRPr lang="en-US"/>
          </a:p>
        </p:txBody>
      </p:sp>
      <p:sp>
        <p:nvSpPr>
          <p:cNvPr id="6" name="Footer Placeholder 5"/>
          <p:cNvSpPr>
            <a:spLocks noGrp="1"/>
          </p:cNvSpPr>
          <p:nvPr>
            <p:ph type="ftr" sz="quarter" idx="11"/>
          </p:nvPr>
        </p:nvSpPr>
        <p:spPr/>
        <p:txBody>
          <a:bodyPr/>
          <a:lstStyle/>
          <a:p>
            <a:r>
              <a:rPr lang="en-US" smtClean="0"/>
              <a:t>Division or Functional Title Program/Project/Initiative Title (Division or Functional Title if No Program Title)</a:t>
            </a:r>
            <a:endParaRPr lang="en-US"/>
          </a:p>
        </p:txBody>
      </p:sp>
      <p:sp>
        <p:nvSpPr>
          <p:cNvPr id="7" name="Slide Number Placeholder 6"/>
          <p:cNvSpPr>
            <a:spLocks noGrp="1"/>
          </p:cNvSpPr>
          <p:nvPr>
            <p:ph type="sldNum" sz="quarter" idx="12"/>
          </p:nvPr>
        </p:nvSpPr>
        <p:spPr/>
        <p:txBody>
          <a:bodyPr/>
          <a:lstStyle/>
          <a:p>
            <a:fld id="{5A93F7F5-35B9-4299-9835-6DBC4B4B057F}" type="slidenum">
              <a:rPr lang="en-US" smtClean="0"/>
              <a:t>‹#›</a:t>
            </a:fld>
            <a:endParaRPr lang="en-US"/>
          </a:p>
        </p:txBody>
      </p:sp>
    </p:spTree>
    <p:extLst>
      <p:ext uri="{BB962C8B-B14F-4D97-AF65-F5344CB8AC3E}">
        <p14:creationId xmlns:p14="http://schemas.microsoft.com/office/powerpoint/2010/main" val="333077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6632" y="5726237"/>
            <a:ext cx="2612397" cy="922244"/>
          </a:xfrm>
          <a:prstGeom prst="rect">
            <a:avLst/>
          </a:prstGeom>
        </p:spPr>
      </p:pic>
      <p:sp>
        <p:nvSpPr>
          <p:cNvPr id="2" name="Title Placeholder 1"/>
          <p:cNvSpPr>
            <a:spLocks noGrp="1"/>
          </p:cNvSpPr>
          <p:nvPr>
            <p:ph type="title"/>
          </p:nvPr>
        </p:nvSpPr>
        <p:spPr>
          <a:xfrm>
            <a:off x="838200" y="365125"/>
            <a:ext cx="10515600" cy="105156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487529"/>
            <a:ext cx="10515600" cy="448056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27951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9C1A0E0-7965-43D1-8043-982F4C55EC26}" type="datetime1">
              <a:rPr lang="en-US" smtClean="0"/>
              <a:t>5/8/2019</a:t>
            </a:fld>
            <a:endParaRPr lang="en-US"/>
          </a:p>
        </p:txBody>
      </p:sp>
      <p:sp>
        <p:nvSpPr>
          <p:cNvPr id="5" name="Footer Placeholder 4"/>
          <p:cNvSpPr>
            <a:spLocks noGrp="1"/>
          </p:cNvSpPr>
          <p:nvPr>
            <p:ph type="ftr" sz="quarter" idx="3"/>
          </p:nvPr>
        </p:nvSpPr>
        <p:spPr>
          <a:xfrm>
            <a:off x="3983735" y="6016261"/>
            <a:ext cx="6337853" cy="546333"/>
          </a:xfrm>
          <a:prstGeom prst="rect">
            <a:avLst/>
          </a:prstGeom>
          <a:blipFill>
            <a:blip r:embed="rId15"/>
            <a:stretch>
              <a:fillRect/>
            </a:stretch>
          </a:blipFill>
        </p:spPr>
        <p:txBody>
          <a:bodyPr vert="horz" lIns="182880" tIns="45720" rIns="91440" bIns="45720" rtlCol="0" anchor="ctr"/>
          <a:lstStyle>
            <a:lvl1pPr algn="ctr">
              <a:defRPr sz="800">
                <a:solidFill>
                  <a:schemeClr val="tx1">
                    <a:tint val="75000"/>
                  </a:schemeClr>
                </a:solidFill>
                <a:latin typeface="Arial" panose="020B0604020202020204" pitchFamily="34" charset="0"/>
                <a:cs typeface="Arial" panose="020B0604020202020204" pitchFamily="34" charset="0"/>
              </a:defRPr>
            </a:lvl1pPr>
          </a:lstStyle>
          <a:p>
            <a:pPr algn="l" eaLnBrk="0" fontAlgn="base" hangingPunct="0">
              <a:lnSpc>
                <a:spcPct val="110000"/>
              </a:lnSpc>
              <a:spcBef>
                <a:spcPct val="0"/>
              </a:spcBef>
              <a:spcAft>
                <a:spcPct val="0"/>
              </a:spcAft>
            </a:pPr>
            <a:r>
              <a:rPr lang="en-US" altLang="en-US" sz="1000" dirty="0" smtClean="0">
                <a:solidFill>
                  <a:schemeClr val="tx1">
                    <a:lumMod val="50000"/>
                    <a:lumOff val="50000"/>
                  </a:schemeClr>
                </a:solidFill>
              </a:rPr>
              <a:t>Division or Functional Title</a:t>
            </a:r>
          </a:p>
          <a:p>
            <a:pPr algn="l" eaLnBrk="0" fontAlgn="base" hangingPunct="0">
              <a:spcBef>
                <a:spcPct val="0"/>
              </a:spcBef>
              <a:spcAft>
                <a:spcPct val="0"/>
              </a:spcAft>
              <a:defRPr/>
            </a:pPr>
            <a:r>
              <a:rPr lang="en-US" altLang="en-US" sz="1050" b="1" dirty="0" smtClean="0">
                <a:solidFill>
                  <a:srgbClr val="007BC2"/>
                </a:solidFill>
              </a:rPr>
              <a:t>Program/Project/Initiative Title (Division or Functional Title if No Program Title)</a:t>
            </a:r>
            <a:endParaRPr lang="en-US" altLang="en-US" sz="1050" dirty="0">
              <a:solidFill>
                <a:srgbClr val="007BC2"/>
              </a:solidFill>
            </a:endParaRPr>
          </a:p>
        </p:txBody>
      </p:sp>
      <p:sp>
        <p:nvSpPr>
          <p:cNvPr id="6" name="Slide Number Placeholder 5"/>
          <p:cNvSpPr>
            <a:spLocks noGrp="1"/>
          </p:cNvSpPr>
          <p:nvPr>
            <p:ph type="sldNum" sz="quarter" idx="4"/>
          </p:nvPr>
        </p:nvSpPr>
        <p:spPr>
          <a:xfrm>
            <a:off x="8610600" y="6193102"/>
            <a:ext cx="2743200" cy="365125"/>
          </a:xfrm>
          <a:prstGeom prst="rect">
            <a:avLst/>
          </a:prstGeom>
        </p:spPr>
        <p:txBody>
          <a:bodyPr vert="horz" lIns="91440" tIns="45720" rIns="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5A93F7F5-35B9-4299-9835-6DBC4B4B057F}" type="slidenum">
              <a:rPr lang="en-US" smtClean="0"/>
              <a:pPr/>
              <a:t>‹#›</a:t>
            </a:fld>
            <a:endParaRPr lang="en-US" dirty="0"/>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201400" y="292608"/>
            <a:ext cx="606462" cy="502920"/>
          </a:xfrm>
          <a:prstGeom prst="rect">
            <a:avLst/>
          </a:prstGeom>
        </p:spPr>
      </p:pic>
      <p:pic>
        <p:nvPicPr>
          <p:cNvPr id="9" name="Picture 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634" y="6711404"/>
            <a:ext cx="12207240" cy="158615"/>
          </a:xfrm>
          <a:prstGeom prst="rect">
            <a:avLst/>
          </a:prstGeom>
        </p:spPr>
      </p:pic>
    </p:spTree>
    <p:extLst>
      <p:ext uri="{BB962C8B-B14F-4D97-AF65-F5344CB8AC3E}">
        <p14:creationId xmlns:p14="http://schemas.microsoft.com/office/powerpoint/2010/main" val="721287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600" kern="1200" baseline="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chemeClr val="accent3"/>
        </a:buClr>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chemeClr val="accent2"/>
        </a:buClr>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mailto:hq-hc-transformation-feedback@mail.nasa.gov" TargetMode="Externa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mailto:hq-hc-transformation-feedback@mail.nasa.gov" TargetMode="External"/><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mailto:Ashley.h.speed@nasa.gov" TargetMode="External"/><Relationship Id="rId2" Type="http://schemas.openxmlformats.org/officeDocument/2006/relationships/hyperlink" Target="mailto:Ann.E.Richmond@nasa.gov" TargetMode="External"/><Relationship Id="rId1" Type="http://schemas.openxmlformats.org/officeDocument/2006/relationships/slideLayout" Target="../slideLayouts/slideLayout8.xml"/><Relationship Id="rId4" Type="http://schemas.openxmlformats.org/officeDocument/2006/relationships/hyperlink" Target="mailto:hq-hc-transformation-feedback@mail.nasa.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nssc.nasa.gov/staffing" TargetMode="External"/><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Staffing Consolidation</a:t>
            </a:r>
            <a:endParaRPr lang="en-US" dirty="0"/>
          </a:p>
        </p:txBody>
      </p:sp>
      <p:sp>
        <p:nvSpPr>
          <p:cNvPr id="3" name="Subtitle 2"/>
          <p:cNvSpPr>
            <a:spLocks noGrp="1"/>
          </p:cNvSpPr>
          <p:nvPr>
            <p:ph type="subTitle" idx="1"/>
          </p:nvPr>
        </p:nvSpPr>
        <p:spPr/>
        <p:txBody>
          <a:bodyPr>
            <a:normAutofit lnSpcReduction="10000"/>
          </a:bodyPr>
          <a:lstStyle/>
          <a:p>
            <a:r>
              <a:rPr lang="en-US" dirty="0"/>
              <a:t>What this means for HR and how to request </a:t>
            </a:r>
            <a:r>
              <a:rPr lang="en-US" dirty="0" smtClean="0"/>
              <a:t>services</a:t>
            </a:r>
          </a:p>
          <a:p>
            <a:r>
              <a:rPr lang="en-US" sz="2000" dirty="0" smtClean="0">
                <a:solidFill>
                  <a:schemeClr val="bg1">
                    <a:lumMod val="50000"/>
                  </a:schemeClr>
                </a:solidFill>
              </a:rPr>
              <a:t>NSSC Staffing Services Branch</a:t>
            </a:r>
          </a:p>
          <a:p>
            <a:r>
              <a:rPr lang="en-US" sz="2000" dirty="0" smtClean="0">
                <a:solidFill>
                  <a:schemeClr val="bg1">
                    <a:lumMod val="50000"/>
                  </a:schemeClr>
                </a:solidFill>
              </a:rPr>
              <a:t>May 8, 2019</a:t>
            </a:r>
            <a:endParaRPr lang="en-US" sz="2000"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5A93F7F5-35B9-4299-9835-6DBC4B4B057F}" type="slidenum">
              <a:rPr lang="en-US" smtClean="0"/>
              <a:t>1</a:t>
            </a:fld>
            <a:endParaRPr lang="en-US"/>
          </a:p>
        </p:txBody>
      </p:sp>
    </p:spTree>
    <p:extLst>
      <p:ext uri="{BB962C8B-B14F-4D97-AF65-F5344CB8AC3E}">
        <p14:creationId xmlns:p14="http://schemas.microsoft.com/office/powerpoint/2010/main" val="1297523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2"/>
          <a:stretch>
            <a:fillRect/>
          </a:stretch>
        </p:blipFill>
        <p:spPr>
          <a:xfrm>
            <a:off x="1554480" y="548640"/>
            <a:ext cx="9144000" cy="4632557"/>
          </a:xfrm>
          <a:prstGeom prst="rect">
            <a:avLst/>
          </a:prstGeom>
        </p:spPr>
      </p:pic>
      <p:sp>
        <p:nvSpPr>
          <p:cNvPr id="3" name="Slide Number Placeholder 2"/>
          <p:cNvSpPr>
            <a:spLocks noGrp="1"/>
          </p:cNvSpPr>
          <p:nvPr>
            <p:ph type="sldNum" sz="quarter" idx="12"/>
          </p:nvPr>
        </p:nvSpPr>
        <p:spPr/>
        <p:txBody>
          <a:bodyPr/>
          <a:lstStyle/>
          <a:p>
            <a:fld id="{5A93F7F5-35B9-4299-9835-6DBC4B4B057F}" type="slidenum">
              <a:rPr lang="en-US" smtClean="0"/>
              <a:t>10</a:t>
            </a:fld>
            <a:endParaRPr lang="en-US"/>
          </a:p>
        </p:txBody>
      </p:sp>
      <p:pic>
        <p:nvPicPr>
          <p:cNvPr id="5" name="Picture 4"/>
          <p:cNvPicPr>
            <a:picLocks noChangeAspect="1"/>
          </p:cNvPicPr>
          <p:nvPr/>
        </p:nvPicPr>
        <p:blipFill>
          <a:blip r:embed="rId3"/>
          <a:stretch>
            <a:fillRect/>
          </a:stretch>
        </p:blipFill>
        <p:spPr>
          <a:xfrm>
            <a:off x="1910397" y="3752432"/>
            <a:ext cx="771525" cy="638175"/>
          </a:xfrm>
          <a:prstGeom prst="rect">
            <a:avLst/>
          </a:prstGeom>
        </p:spPr>
      </p:pic>
      <p:pic>
        <p:nvPicPr>
          <p:cNvPr id="8" name="Picture 7"/>
          <p:cNvPicPr>
            <a:picLocks noChangeAspect="1"/>
          </p:cNvPicPr>
          <p:nvPr/>
        </p:nvPicPr>
        <p:blipFill>
          <a:blip r:embed="rId4"/>
          <a:stretch>
            <a:fillRect/>
          </a:stretch>
        </p:blipFill>
        <p:spPr>
          <a:xfrm>
            <a:off x="5428614" y="3752432"/>
            <a:ext cx="2523173" cy="938855"/>
          </a:xfrm>
          <a:prstGeom prst="rect">
            <a:avLst/>
          </a:prstGeom>
        </p:spPr>
      </p:pic>
    </p:spTree>
    <p:extLst>
      <p:ext uri="{BB962C8B-B14F-4D97-AF65-F5344CB8AC3E}">
        <p14:creationId xmlns:p14="http://schemas.microsoft.com/office/powerpoint/2010/main" val="3393537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11</a:t>
            </a:fld>
            <a:endParaRPr lang="en-US"/>
          </a:p>
        </p:txBody>
      </p:sp>
      <p:pic>
        <p:nvPicPr>
          <p:cNvPr id="4" name="Picture 3"/>
          <p:cNvPicPr>
            <a:picLocks noChangeAspect="1"/>
          </p:cNvPicPr>
          <p:nvPr/>
        </p:nvPicPr>
        <p:blipFill>
          <a:blip r:embed="rId2"/>
          <a:stretch>
            <a:fillRect/>
          </a:stretch>
        </p:blipFill>
        <p:spPr>
          <a:xfrm>
            <a:off x="1554480" y="548640"/>
            <a:ext cx="9144000" cy="5301385"/>
          </a:xfrm>
          <a:prstGeom prst="rect">
            <a:avLst/>
          </a:prstGeom>
        </p:spPr>
      </p:pic>
    </p:spTree>
    <p:extLst>
      <p:ext uri="{BB962C8B-B14F-4D97-AF65-F5344CB8AC3E}">
        <p14:creationId xmlns:p14="http://schemas.microsoft.com/office/powerpoint/2010/main" val="781729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12</a:t>
            </a:fld>
            <a:endParaRPr lang="en-US"/>
          </a:p>
        </p:txBody>
      </p:sp>
      <p:pic>
        <p:nvPicPr>
          <p:cNvPr id="4" name="Picture 3"/>
          <p:cNvPicPr>
            <a:picLocks/>
          </p:cNvPicPr>
          <p:nvPr/>
        </p:nvPicPr>
        <p:blipFill>
          <a:blip r:embed="rId2"/>
          <a:stretch>
            <a:fillRect/>
          </a:stretch>
        </p:blipFill>
        <p:spPr>
          <a:xfrm>
            <a:off x="1554480" y="548640"/>
            <a:ext cx="9144000" cy="4547180"/>
          </a:xfrm>
          <a:prstGeom prst="rect">
            <a:avLst/>
          </a:prstGeom>
        </p:spPr>
      </p:pic>
      <p:pic>
        <p:nvPicPr>
          <p:cNvPr id="5" name="Picture 4"/>
          <p:cNvPicPr>
            <a:picLocks noChangeAspect="1"/>
          </p:cNvPicPr>
          <p:nvPr/>
        </p:nvPicPr>
        <p:blipFill>
          <a:blip r:embed="rId3"/>
          <a:stretch>
            <a:fillRect/>
          </a:stretch>
        </p:blipFill>
        <p:spPr>
          <a:xfrm>
            <a:off x="7842069" y="4310562"/>
            <a:ext cx="2248682" cy="859790"/>
          </a:xfrm>
          <a:prstGeom prst="rect">
            <a:avLst/>
          </a:prstGeom>
        </p:spPr>
      </p:pic>
      <p:pic>
        <p:nvPicPr>
          <p:cNvPr id="6" name="Picture 5"/>
          <p:cNvPicPr>
            <a:picLocks noChangeAspect="1"/>
          </p:cNvPicPr>
          <p:nvPr/>
        </p:nvPicPr>
        <p:blipFill>
          <a:blip r:embed="rId4"/>
          <a:stretch>
            <a:fillRect/>
          </a:stretch>
        </p:blipFill>
        <p:spPr>
          <a:xfrm>
            <a:off x="4567872" y="4421369"/>
            <a:ext cx="771525" cy="638175"/>
          </a:xfrm>
          <a:prstGeom prst="rect">
            <a:avLst/>
          </a:prstGeom>
        </p:spPr>
      </p:pic>
    </p:spTree>
    <p:extLst>
      <p:ext uri="{BB962C8B-B14F-4D97-AF65-F5344CB8AC3E}">
        <p14:creationId xmlns:p14="http://schemas.microsoft.com/office/powerpoint/2010/main" val="2814214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p:cNvPicPr>
          <p:nvPr/>
        </p:nvPicPr>
        <p:blipFill>
          <a:blip r:embed="rId2"/>
          <a:stretch>
            <a:fillRect/>
          </a:stretch>
        </p:blipFill>
        <p:spPr>
          <a:xfrm>
            <a:off x="1554480" y="548640"/>
            <a:ext cx="9144000" cy="5486400"/>
          </a:xfrm>
          <a:prstGeom prst="rect">
            <a:avLst/>
          </a:prstGeom>
        </p:spPr>
      </p:pic>
      <p:sp>
        <p:nvSpPr>
          <p:cNvPr id="3" name="Slide Number Placeholder 2"/>
          <p:cNvSpPr>
            <a:spLocks noGrp="1"/>
          </p:cNvSpPr>
          <p:nvPr>
            <p:ph type="sldNum" sz="quarter" idx="12"/>
          </p:nvPr>
        </p:nvSpPr>
        <p:spPr/>
        <p:txBody>
          <a:bodyPr/>
          <a:lstStyle/>
          <a:p>
            <a:fld id="{5A93F7F5-35B9-4299-9835-6DBC4B4B057F}" type="slidenum">
              <a:rPr lang="en-US" smtClean="0"/>
              <a:t>13</a:t>
            </a:fld>
            <a:endParaRPr lang="en-US"/>
          </a:p>
        </p:txBody>
      </p:sp>
      <p:pic>
        <p:nvPicPr>
          <p:cNvPr id="6" name="Picture 5"/>
          <p:cNvPicPr>
            <a:picLocks noChangeAspect="1"/>
          </p:cNvPicPr>
          <p:nvPr/>
        </p:nvPicPr>
        <p:blipFill>
          <a:blip r:embed="rId3"/>
          <a:stretch>
            <a:fillRect/>
          </a:stretch>
        </p:blipFill>
        <p:spPr>
          <a:xfrm>
            <a:off x="2605088" y="3291840"/>
            <a:ext cx="2761598" cy="1943100"/>
          </a:xfrm>
          <a:prstGeom prst="rect">
            <a:avLst/>
          </a:prstGeom>
        </p:spPr>
      </p:pic>
      <p:pic>
        <p:nvPicPr>
          <p:cNvPr id="15" name="Picture 14"/>
          <p:cNvPicPr>
            <a:picLocks noChangeAspect="1"/>
          </p:cNvPicPr>
          <p:nvPr/>
        </p:nvPicPr>
        <p:blipFill>
          <a:blip r:embed="rId4"/>
          <a:stretch>
            <a:fillRect/>
          </a:stretch>
        </p:blipFill>
        <p:spPr>
          <a:xfrm rot="16200000">
            <a:off x="9286546" y="1198121"/>
            <a:ext cx="617356" cy="510652"/>
          </a:xfrm>
          <a:prstGeom prst="rect">
            <a:avLst/>
          </a:prstGeom>
        </p:spPr>
      </p:pic>
    </p:spTree>
    <p:extLst>
      <p:ext uri="{BB962C8B-B14F-4D97-AF65-F5344CB8AC3E}">
        <p14:creationId xmlns:p14="http://schemas.microsoft.com/office/powerpoint/2010/main" val="8640907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14</a:t>
            </a:fld>
            <a:endParaRPr lang="en-US"/>
          </a:p>
        </p:txBody>
      </p:sp>
      <p:pic>
        <p:nvPicPr>
          <p:cNvPr id="5" name="Picture 4"/>
          <p:cNvPicPr>
            <a:picLocks/>
          </p:cNvPicPr>
          <p:nvPr/>
        </p:nvPicPr>
        <p:blipFill>
          <a:blip r:embed="rId2"/>
          <a:stretch>
            <a:fillRect/>
          </a:stretch>
        </p:blipFill>
        <p:spPr>
          <a:xfrm>
            <a:off x="1554480" y="548640"/>
            <a:ext cx="9144000" cy="5486400"/>
          </a:xfrm>
          <a:prstGeom prst="rect">
            <a:avLst/>
          </a:prstGeom>
        </p:spPr>
      </p:pic>
      <p:pic>
        <p:nvPicPr>
          <p:cNvPr id="6" name="Picture 5"/>
          <p:cNvPicPr>
            <a:picLocks noChangeAspect="1"/>
          </p:cNvPicPr>
          <p:nvPr/>
        </p:nvPicPr>
        <p:blipFill>
          <a:blip r:embed="rId3"/>
          <a:stretch>
            <a:fillRect/>
          </a:stretch>
        </p:blipFill>
        <p:spPr>
          <a:xfrm>
            <a:off x="3538538" y="3519487"/>
            <a:ext cx="1792584" cy="1300163"/>
          </a:xfrm>
          <a:prstGeom prst="rect">
            <a:avLst/>
          </a:prstGeom>
        </p:spPr>
      </p:pic>
    </p:spTree>
    <p:extLst>
      <p:ext uri="{BB962C8B-B14F-4D97-AF65-F5344CB8AC3E}">
        <p14:creationId xmlns:p14="http://schemas.microsoft.com/office/powerpoint/2010/main" val="1823666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15</a:t>
            </a:fld>
            <a:endParaRPr lang="en-US"/>
          </a:p>
        </p:txBody>
      </p:sp>
      <p:pic>
        <p:nvPicPr>
          <p:cNvPr id="6" name="Picture 5"/>
          <p:cNvPicPr>
            <a:picLocks/>
          </p:cNvPicPr>
          <p:nvPr/>
        </p:nvPicPr>
        <p:blipFill>
          <a:blip r:embed="rId2"/>
          <a:stretch>
            <a:fillRect/>
          </a:stretch>
        </p:blipFill>
        <p:spPr>
          <a:xfrm>
            <a:off x="1554480" y="548640"/>
            <a:ext cx="9144000" cy="5486400"/>
          </a:xfrm>
          <a:prstGeom prst="rect">
            <a:avLst/>
          </a:prstGeom>
        </p:spPr>
      </p:pic>
      <p:pic>
        <p:nvPicPr>
          <p:cNvPr id="7" name="Picture 6"/>
          <p:cNvPicPr>
            <a:picLocks noChangeAspect="1"/>
          </p:cNvPicPr>
          <p:nvPr/>
        </p:nvPicPr>
        <p:blipFill>
          <a:blip r:embed="rId3"/>
          <a:stretch>
            <a:fillRect/>
          </a:stretch>
        </p:blipFill>
        <p:spPr>
          <a:xfrm>
            <a:off x="5486400" y="1314449"/>
            <a:ext cx="2956878" cy="1323975"/>
          </a:xfrm>
          <a:prstGeom prst="rect">
            <a:avLst/>
          </a:prstGeom>
        </p:spPr>
      </p:pic>
      <p:pic>
        <p:nvPicPr>
          <p:cNvPr id="8" name="Picture 7"/>
          <p:cNvPicPr>
            <a:picLocks noChangeAspect="1"/>
          </p:cNvPicPr>
          <p:nvPr/>
        </p:nvPicPr>
        <p:blipFill>
          <a:blip r:embed="rId4"/>
          <a:stretch>
            <a:fillRect/>
          </a:stretch>
        </p:blipFill>
        <p:spPr>
          <a:xfrm>
            <a:off x="2110422" y="1754369"/>
            <a:ext cx="771525" cy="638175"/>
          </a:xfrm>
          <a:prstGeom prst="rect">
            <a:avLst/>
          </a:prstGeom>
        </p:spPr>
      </p:pic>
    </p:spTree>
    <p:extLst>
      <p:ext uri="{BB962C8B-B14F-4D97-AF65-F5344CB8AC3E}">
        <p14:creationId xmlns:p14="http://schemas.microsoft.com/office/powerpoint/2010/main" val="9924089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p:cNvPicPr>
          <p:nvPr/>
        </p:nvPicPr>
        <p:blipFill>
          <a:blip r:embed="rId2"/>
          <a:stretch>
            <a:fillRect/>
          </a:stretch>
        </p:blipFill>
        <p:spPr>
          <a:xfrm>
            <a:off x="1554480" y="548640"/>
            <a:ext cx="9144000" cy="5486400"/>
          </a:xfrm>
          <a:prstGeom prst="rect">
            <a:avLst/>
          </a:prstGeom>
        </p:spPr>
      </p:pic>
      <p:sp>
        <p:nvSpPr>
          <p:cNvPr id="3" name="Slide Number Placeholder 2"/>
          <p:cNvSpPr>
            <a:spLocks noGrp="1"/>
          </p:cNvSpPr>
          <p:nvPr>
            <p:ph type="sldNum" sz="quarter" idx="12"/>
          </p:nvPr>
        </p:nvSpPr>
        <p:spPr/>
        <p:txBody>
          <a:bodyPr/>
          <a:lstStyle/>
          <a:p>
            <a:fld id="{5A93F7F5-35B9-4299-9835-6DBC4B4B057F}" type="slidenum">
              <a:rPr lang="en-US" smtClean="0"/>
              <a:t>16</a:t>
            </a:fld>
            <a:endParaRPr lang="en-US"/>
          </a:p>
        </p:txBody>
      </p:sp>
      <p:pic>
        <p:nvPicPr>
          <p:cNvPr id="5" name="Picture 4"/>
          <p:cNvPicPr>
            <a:picLocks noChangeAspect="1"/>
          </p:cNvPicPr>
          <p:nvPr/>
        </p:nvPicPr>
        <p:blipFill>
          <a:blip r:embed="rId3"/>
          <a:stretch>
            <a:fillRect/>
          </a:stretch>
        </p:blipFill>
        <p:spPr>
          <a:xfrm>
            <a:off x="5457825" y="1824037"/>
            <a:ext cx="2124075" cy="967867"/>
          </a:xfrm>
          <a:prstGeom prst="rect">
            <a:avLst/>
          </a:prstGeom>
        </p:spPr>
      </p:pic>
    </p:spTree>
    <p:extLst>
      <p:ext uri="{BB962C8B-B14F-4D97-AF65-F5344CB8AC3E}">
        <p14:creationId xmlns:p14="http://schemas.microsoft.com/office/powerpoint/2010/main" val="25661443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17</a:t>
            </a:fld>
            <a:endParaRPr lang="en-US"/>
          </a:p>
        </p:txBody>
      </p:sp>
      <p:pic>
        <p:nvPicPr>
          <p:cNvPr id="5" name="Picture 4"/>
          <p:cNvPicPr>
            <a:picLocks/>
          </p:cNvPicPr>
          <p:nvPr/>
        </p:nvPicPr>
        <p:blipFill>
          <a:blip r:embed="rId2"/>
          <a:stretch>
            <a:fillRect/>
          </a:stretch>
        </p:blipFill>
        <p:spPr>
          <a:xfrm>
            <a:off x="1554480" y="548640"/>
            <a:ext cx="9144000" cy="5486400"/>
          </a:xfrm>
          <a:prstGeom prst="rect">
            <a:avLst/>
          </a:prstGeom>
        </p:spPr>
      </p:pic>
      <p:pic>
        <p:nvPicPr>
          <p:cNvPr id="6" name="Picture 5"/>
          <p:cNvPicPr>
            <a:picLocks noChangeAspect="1"/>
          </p:cNvPicPr>
          <p:nvPr/>
        </p:nvPicPr>
        <p:blipFill>
          <a:blip r:embed="rId3"/>
          <a:stretch>
            <a:fillRect/>
          </a:stretch>
        </p:blipFill>
        <p:spPr>
          <a:xfrm>
            <a:off x="2234247" y="3045074"/>
            <a:ext cx="596657" cy="493531"/>
          </a:xfrm>
          <a:prstGeom prst="rect">
            <a:avLst/>
          </a:prstGeom>
        </p:spPr>
      </p:pic>
      <p:pic>
        <p:nvPicPr>
          <p:cNvPr id="7" name="Picture 6"/>
          <p:cNvPicPr>
            <a:picLocks noChangeAspect="1"/>
          </p:cNvPicPr>
          <p:nvPr/>
        </p:nvPicPr>
        <p:blipFill>
          <a:blip r:embed="rId3"/>
          <a:stretch>
            <a:fillRect/>
          </a:stretch>
        </p:blipFill>
        <p:spPr>
          <a:xfrm>
            <a:off x="2252222" y="3538605"/>
            <a:ext cx="596657" cy="493531"/>
          </a:xfrm>
          <a:prstGeom prst="rect">
            <a:avLst/>
          </a:prstGeom>
        </p:spPr>
      </p:pic>
      <p:pic>
        <p:nvPicPr>
          <p:cNvPr id="8" name="Picture 7"/>
          <p:cNvPicPr>
            <a:picLocks noChangeAspect="1"/>
          </p:cNvPicPr>
          <p:nvPr/>
        </p:nvPicPr>
        <p:blipFill>
          <a:blip r:embed="rId3"/>
          <a:stretch>
            <a:fillRect/>
          </a:stretch>
        </p:blipFill>
        <p:spPr>
          <a:xfrm>
            <a:off x="2252222" y="4046526"/>
            <a:ext cx="596657" cy="493531"/>
          </a:xfrm>
          <a:prstGeom prst="rect">
            <a:avLst/>
          </a:prstGeom>
        </p:spPr>
      </p:pic>
      <p:pic>
        <p:nvPicPr>
          <p:cNvPr id="9" name="Picture 8"/>
          <p:cNvPicPr>
            <a:picLocks noChangeAspect="1"/>
          </p:cNvPicPr>
          <p:nvPr/>
        </p:nvPicPr>
        <p:blipFill>
          <a:blip r:embed="rId3"/>
          <a:stretch>
            <a:fillRect/>
          </a:stretch>
        </p:blipFill>
        <p:spPr>
          <a:xfrm>
            <a:off x="2252222" y="4884726"/>
            <a:ext cx="596657" cy="493531"/>
          </a:xfrm>
          <a:prstGeom prst="rect">
            <a:avLst/>
          </a:prstGeom>
        </p:spPr>
      </p:pic>
      <p:pic>
        <p:nvPicPr>
          <p:cNvPr id="10" name="Picture 9"/>
          <p:cNvPicPr>
            <a:picLocks noChangeAspect="1"/>
          </p:cNvPicPr>
          <p:nvPr/>
        </p:nvPicPr>
        <p:blipFill>
          <a:blip r:embed="rId3"/>
          <a:stretch>
            <a:fillRect/>
          </a:stretch>
        </p:blipFill>
        <p:spPr>
          <a:xfrm rot="10800000">
            <a:off x="7920501" y="3045073"/>
            <a:ext cx="596657" cy="493531"/>
          </a:xfrm>
          <a:prstGeom prst="rect">
            <a:avLst/>
          </a:prstGeom>
        </p:spPr>
      </p:pic>
      <p:pic>
        <p:nvPicPr>
          <p:cNvPr id="11" name="Picture 10"/>
          <p:cNvPicPr>
            <a:picLocks noChangeAspect="1"/>
          </p:cNvPicPr>
          <p:nvPr/>
        </p:nvPicPr>
        <p:blipFill>
          <a:blip r:embed="rId3"/>
          <a:stretch>
            <a:fillRect/>
          </a:stretch>
        </p:blipFill>
        <p:spPr>
          <a:xfrm rot="10800000">
            <a:off x="7920500" y="4884726"/>
            <a:ext cx="596657" cy="493531"/>
          </a:xfrm>
          <a:prstGeom prst="rect">
            <a:avLst/>
          </a:prstGeom>
        </p:spPr>
      </p:pic>
      <p:pic>
        <p:nvPicPr>
          <p:cNvPr id="12" name="Picture 11"/>
          <p:cNvPicPr>
            <a:picLocks noChangeAspect="1"/>
          </p:cNvPicPr>
          <p:nvPr/>
        </p:nvPicPr>
        <p:blipFill>
          <a:blip r:embed="rId3"/>
          <a:stretch>
            <a:fillRect/>
          </a:stretch>
        </p:blipFill>
        <p:spPr>
          <a:xfrm>
            <a:off x="2252222" y="5459883"/>
            <a:ext cx="596657" cy="493531"/>
          </a:xfrm>
          <a:prstGeom prst="rect">
            <a:avLst/>
          </a:prstGeom>
        </p:spPr>
      </p:pic>
    </p:spTree>
    <p:extLst>
      <p:ext uri="{BB962C8B-B14F-4D97-AF65-F5344CB8AC3E}">
        <p14:creationId xmlns:p14="http://schemas.microsoft.com/office/powerpoint/2010/main" val="226187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18</a:t>
            </a:fld>
            <a:endParaRPr lang="en-US"/>
          </a:p>
        </p:txBody>
      </p:sp>
      <p:pic>
        <p:nvPicPr>
          <p:cNvPr id="5" name="Picture 4"/>
          <p:cNvPicPr>
            <a:picLocks/>
          </p:cNvPicPr>
          <p:nvPr/>
        </p:nvPicPr>
        <p:blipFill>
          <a:blip r:embed="rId2"/>
          <a:stretch>
            <a:fillRect/>
          </a:stretch>
        </p:blipFill>
        <p:spPr>
          <a:xfrm>
            <a:off x="1554480" y="548640"/>
            <a:ext cx="9144000" cy="5486400"/>
          </a:xfrm>
          <a:prstGeom prst="rect">
            <a:avLst/>
          </a:prstGeom>
        </p:spPr>
      </p:pic>
      <p:pic>
        <p:nvPicPr>
          <p:cNvPr id="6" name="Picture 5"/>
          <p:cNvPicPr>
            <a:picLocks noChangeAspect="1"/>
          </p:cNvPicPr>
          <p:nvPr/>
        </p:nvPicPr>
        <p:blipFill>
          <a:blip r:embed="rId3"/>
          <a:stretch>
            <a:fillRect/>
          </a:stretch>
        </p:blipFill>
        <p:spPr>
          <a:xfrm>
            <a:off x="5928872" y="4374033"/>
            <a:ext cx="596657" cy="493531"/>
          </a:xfrm>
          <a:prstGeom prst="rect">
            <a:avLst/>
          </a:prstGeom>
        </p:spPr>
      </p:pic>
    </p:spTree>
    <p:extLst>
      <p:ext uri="{BB962C8B-B14F-4D97-AF65-F5344CB8AC3E}">
        <p14:creationId xmlns:p14="http://schemas.microsoft.com/office/powerpoint/2010/main" val="782805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19</a:t>
            </a:fld>
            <a:endParaRPr lang="en-US"/>
          </a:p>
        </p:txBody>
      </p:sp>
      <p:pic>
        <p:nvPicPr>
          <p:cNvPr id="4" name="Picture 3"/>
          <p:cNvPicPr>
            <a:picLocks/>
          </p:cNvPicPr>
          <p:nvPr/>
        </p:nvPicPr>
        <p:blipFill>
          <a:blip r:embed="rId2"/>
          <a:stretch>
            <a:fillRect/>
          </a:stretch>
        </p:blipFill>
        <p:spPr>
          <a:xfrm>
            <a:off x="1554480" y="548640"/>
            <a:ext cx="9144000" cy="5486400"/>
          </a:xfrm>
          <a:prstGeom prst="rect">
            <a:avLst/>
          </a:prstGeom>
        </p:spPr>
      </p:pic>
      <p:pic>
        <p:nvPicPr>
          <p:cNvPr id="5" name="Picture 4"/>
          <p:cNvPicPr>
            <a:picLocks noChangeAspect="1"/>
          </p:cNvPicPr>
          <p:nvPr/>
        </p:nvPicPr>
        <p:blipFill>
          <a:blip r:embed="rId3"/>
          <a:stretch>
            <a:fillRect/>
          </a:stretch>
        </p:blipFill>
        <p:spPr>
          <a:xfrm>
            <a:off x="2347472" y="4916958"/>
            <a:ext cx="596657" cy="493531"/>
          </a:xfrm>
          <a:prstGeom prst="rect">
            <a:avLst/>
          </a:prstGeom>
        </p:spPr>
      </p:pic>
    </p:spTree>
    <p:extLst>
      <p:ext uri="{BB962C8B-B14F-4D97-AF65-F5344CB8AC3E}">
        <p14:creationId xmlns:p14="http://schemas.microsoft.com/office/powerpoint/2010/main" val="1223782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Welcome</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sz="3600" b="1" dirty="0" smtClean="0">
                <a:solidFill>
                  <a:schemeClr val="accent5">
                    <a:lumMod val="75000"/>
                  </a:schemeClr>
                </a:solidFill>
              </a:rPr>
              <a:t>Today we will cover..</a:t>
            </a:r>
          </a:p>
          <a:p>
            <a:pPr marL="461963" lvl="0" indent="-461963">
              <a:buClr>
                <a:schemeClr val="accent5"/>
              </a:buClr>
            </a:pPr>
            <a:r>
              <a:rPr lang="en-US" sz="3600" dirty="0"/>
              <a:t>What it means to “go live” on May 20th</a:t>
            </a:r>
          </a:p>
          <a:p>
            <a:pPr marL="461963" indent="-461963">
              <a:buClr>
                <a:schemeClr val="accent5"/>
              </a:buClr>
            </a:pPr>
            <a:r>
              <a:rPr lang="en-US" sz="3600" dirty="0"/>
              <a:t>Changes to HR office roles and responsibilities in the staffing process and processing of personnel </a:t>
            </a:r>
            <a:r>
              <a:rPr lang="en-US" sz="3600" dirty="0" smtClean="0"/>
              <a:t>actions</a:t>
            </a:r>
          </a:p>
          <a:p>
            <a:pPr marL="461963" lvl="0" indent="-461963">
              <a:buClr>
                <a:schemeClr val="accent5"/>
              </a:buClr>
            </a:pPr>
            <a:r>
              <a:rPr lang="en-US" sz="3600" dirty="0"/>
              <a:t>How to start a ticket (Staffing request and PAP)</a:t>
            </a:r>
          </a:p>
          <a:p>
            <a:pPr marL="461963" lvl="0" indent="-461963">
              <a:buClr>
                <a:schemeClr val="accent5"/>
              </a:buClr>
            </a:pPr>
            <a:r>
              <a:rPr lang="en-US" sz="3600" dirty="0"/>
              <a:t>How to monitor status of actions</a:t>
            </a:r>
          </a:p>
          <a:p>
            <a:pPr marL="461963" indent="-461963">
              <a:buClr>
                <a:schemeClr val="accent5"/>
              </a:buClr>
            </a:pPr>
            <a:r>
              <a:rPr lang="en-US" sz="3600" dirty="0"/>
              <a:t>How to submit a NAMS request for HR POC role and Case View </a:t>
            </a:r>
            <a:r>
              <a:rPr lang="en-US" sz="3600" dirty="0" smtClean="0"/>
              <a:t>access</a:t>
            </a:r>
          </a:p>
          <a:p>
            <a:pPr marL="0" indent="0">
              <a:buNone/>
            </a:pPr>
            <a:endParaRPr lang="en-US" b="1" dirty="0" smtClean="0"/>
          </a:p>
          <a:p>
            <a:pPr marL="0" indent="0">
              <a:buNone/>
            </a:pPr>
            <a:r>
              <a:rPr lang="en-US" sz="2900" b="1" dirty="0" smtClean="0">
                <a:solidFill>
                  <a:schemeClr val="tx2"/>
                </a:solidFill>
              </a:rPr>
              <a:t>Given time constraints, we will </a:t>
            </a:r>
            <a:r>
              <a:rPr lang="en-US" sz="2900" b="1" i="1" dirty="0" smtClean="0">
                <a:solidFill>
                  <a:schemeClr val="tx2"/>
                </a:solidFill>
              </a:rPr>
              <a:t>not </a:t>
            </a:r>
            <a:r>
              <a:rPr lang="en-US" sz="2900" b="1" dirty="0" smtClean="0">
                <a:solidFill>
                  <a:schemeClr val="tx2"/>
                </a:solidFill>
              </a:rPr>
              <a:t>cover…</a:t>
            </a:r>
          </a:p>
          <a:p>
            <a:pPr marL="461963" indent="-461963">
              <a:buClr>
                <a:schemeClr val="tx2"/>
              </a:buClr>
            </a:pPr>
            <a:r>
              <a:rPr lang="en-US" sz="2900" dirty="0" smtClean="0"/>
              <a:t>Strategic questions about staffing consolidation</a:t>
            </a:r>
            <a:r>
              <a:rPr lang="en-US" sz="2900" dirty="0"/>
              <a:t>, organization of the staffing branch, </a:t>
            </a:r>
            <a:r>
              <a:rPr lang="en-US" sz="2900" dirty="0" smtClean="0"/>
              <a:t>cost of services, </a:t>
            </a:r>
            <a:r>
              <a:rPr lang="en-US" sz="2900" dirty="0"/>
              <a:t>etc</a:t>
            </a:r>
            <a:r>
              <a:rPr lang="en-US" sz="2900" dirty="0" smtClean="0"/>
              <a:t>.</a:t>
            </a:r>
          </a:p>
          <a:p>
            <a:pPr marL="461963" indent="-461963">
              <a:buClr>
                <a:schemeClr val="tx2"/>
              </a:buClr>
            </a:pPr>
            <a:r>
              <a:rPr lang="en-US" sz="2900" dirty="0" smtClean="0"/>
              <a:t>Please direct questions like this to your HRD or you may send them to the HC Transformation </a:t>
            </a:r>
            <a:r>
              <a:rPr lang="en-US" sz="2900" dirty="0"/>
              <a:t>Inbox (</a:t>
            </a:r>
            <a:r>
              <a:rPr lang="en-US" sz="2900" dirty="0" smtClean="0">
                <a:hlinkClick r:id="rId2"/>
              </a:rPr>
              <a:t>hq-hc-transformation-feedback@mail.nasa.gov</a:t>
            </a:r>
            <a:r>
              <a:rPr lang="en-US" sz="2900" dirty="0" smtClean="0"/>
              <a:t>) </a:t>
            </a:r>
            <a:endParaRPr lang="en-US" sz="2900" dirty="0"/>
          </a:p>
        </p:txBody>
      </p:sp>
      <p:sp>
        <p:nvSpPr>
          <p:cNvPr id="4" name="Text Placeholder 3"/>
          <p:cNvSpPr>
            <a:spLocks noGrp="1"/>
          </p:cNvSpPr>
          <p:nvPr>
            <p:ph type="body" sz="half" idx="2"/>
          </p:nvPr>
        </p:nvSpPr>
        <p:spPr>
          <a:xfrm>
            <a:off x="839788" y="2352583"/>
            <a:ext cx="3932237" cy="3276707"/>
          </a:xfrm>
        </p:spPr>
        <p:txBody>
          <a:bodyPr>
            <a:normAutofit/>
          </a:bodyPr>
          <a:lstStyle/>
          <a:p>
            <a:r>
              <a:rPr lang="en-US" b="1" i="1" dirty="0" smtClean="0">
                <a:solidFill>
                  <a:schemeClr val="accent2"/>
                </a:solidFill>
              </a:rPr>
              <a:t>IMPORTANT</a:t>
            </a:r>
          </a:p>
          <a:p>
            <a:pPr marL="285750" indent="-285750">
              <a:buClr>
                <a:schemeClr val="accent2"/>
              </a:buClr>
              <a:buFont typeface="Wingdings" panose="05000000000000000000" pitchFamily="2" charset="2"/>
              <a:buChar char="Ø"/>
            </a:pPr>
            <a:r>
              <a:rPr lang="en-US" dirty="0" smtClean="0"/>
              <a:t>Please </a:t>
            </a:r>
            <a:r>
              <a:rPr lang="en-US" dirty="0"/>
              <a:t>hold questions until the end (chat will be </a:t>
            </a:r>
            <a:r>
              <a:rPr lang="en-US" dirty="0" smtClean="0"/>
              <a:t>closed during presentation)</a:t>
            </a:r>
            <a:endParaRPr lang="en-US" dirty="0"/>
          </a:p>
          <a:p>
            <a:pPr marL="285750" indent="-285750">
              <a:buClr>
                <a:schemeClr val="accent2"/>
              </a:buClr>
              <a:buFont typeface="Wingdings" panose="05000000000000000000" pitchFamily="2" charset="2"/>
              <a:buChar char="Ø"/>
            </a:pPr>
            <a:r>
              <a:rPr lang="en-US" dirty="0" smtClean="0"/>
              <a:t>Time for questions will be limited; remaining questions will be addressed in FAQs</a:t>
            </a:r>
          </a:p>
          <a:p>
            <a:pPr marL="285750" indent="-285750">
              <a:buClr>
                <a:schemeClr val="accent2"/>
              </a:buClr>
              <a:buFont typeface="Wingdings" panose="05000000000000000000" pitchFamily="2" charset="2"/>
              <a:buChar char="Ø"/>
            </a:pPr>
            <a:r>
              <a:rPr lang="en-US" dirty="0" smtClean="0"/>
              <a:t>Session is being recorded and will be available at a later date</a:t>
            </a:r>
          </a:p>
          <a:p>
            <a:endParaRPr lang="en-US" dirty="0" smtClean="0"/>
          </a:p>
          <a:p>
            <a:endParaRPr lang="en-US" dirty="0"/>
          </a:p>
        </p:txBody>
      </p:sp>
      <p:sp>
        <p:nvSpPr>
          <p:cNvPr id="5" name="Slide Number Placeholder 4"/>
          <p:cNvSpPr>
            <a:spLocks noGrp="1"/>
          </p:cNvSpPr>
          <p:nvPr>
            <p:ph type="sldNum" sz="quarter" idx="12"/>
          </p:nvPr>
        </p:nvSpPr>
        <p:spPr/>
        <p:txBody>
          <a:bodyPr/>
          <a:lstStyle/>
          <a:p>
            <a:fld id="{5A93F7F5-35B9-4299-9835-6DBC4B4B057F}" type="slidenum">
              <a:rPr lang="en-US" smtClean="0"/>
              <a:t>2</a:t>
            </a:fld>
            <a:endParaRPr lang="en-US"/>
          </a:p>
        </p:txBody>
      </p:sp>
    </p:spTree>
    <p:extLst>
      <p:ext uri="{BB962C8B-B14F-4D97-AF65-F5344CB8AC3E}">
        <p14:creationId xmlns:p14="http://schemas.microsoft.com/office/powerpoint/2010/main" val="2342505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20</a:t>
            </a:fld>
            <a:endParaRPr lang="en-US"/>
          </a:p>
        </p:txBody>
      </p:sp>
      <p:pic>
        <p:nvPicPr>
          <p:cNvPr id="4" name="Picture 3"/>
          <p:cNvPicPr>
            <a:picLocks/>
          </p:cNvPicPr>
          <p:nvPr/>
        </p:nvPicPr>
        <p:blipFill>
          <a:blip r:embed="rId2"/>
          <a:stretch>
            <a:fillRect/>
          </a:stretch>
        </p:blipFill>
        <p:spPr>
          <a:xfrm>
            <a:off x="1516380" y="548640"/>
            <a:ext cx="9144000" cy="5486400"/>
          </a:xfrm>
          <a:prstGeom prst="rect">
            <a:avLst/>
          </a:prstGeom>
        </p:spPr>
      </p:pic>
      <p:pic>
        <p:nvPicPr>
          <p:cNvPr id="5" name="Picture 4"/>
          <p:cNvPicPr>
            <a:picLocks noChangeAspect="1"/>
          </p:cNvPicPr>
          <p:nvPr/>
        </p:nvPicPr>
        <p:blipFill>
          <a:blip r:embed="rId3"/>
          <a:stretch>
            <a:fillRect/>
          </a:stretch>
        </p:blipFill>
        <p:spPr>
          <a:xfrm>
            <a:off x="7671947" y="2126133"/>
            <a:ext cx="596657" cy="493531"/>
          </a:xfrm>
          <a:prstGeom prst="rect">
            <a:avLst/>
          </a:prstGeom>
        </p:spPr>
      </p:pic>
    </p:spTree>
    <p:extLst>
      <p:ext uri="{BB962C8B-B14F-4D97-AF65-F5344CB8AC3E}">
        <p14:creationId xmlns:p14="http://schemas.microsoft.com/office/powerpoint/2010/main" val="5027376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21</a:t>
            </a:fld>
            <a:endParaRPr lang="en-US"/>
          </a:p>
        </p:txBody>
      </p:sp>
      <p:pic>
        <p:nvPicPr>
          <p:cNvPr id="4" name="Picture 3"/>
          <p:cNvPicPr>
            <a:picLocks noChangeAspect="1"/>
          </p:cNvPicPr>
          <p:nvPr/>
        </p:nvPicPr>
        <p:blipFill>
          <a:blip r:embed="rId2"/>
          <a:stretch>
            <a:fillRect/>
          </a:stretch>
        </p:blipFill>
        <p:spPr>
          <a:xfrm>
            <a:off x="458269" y="0"/>
            <a:ext cx="11275462" cy="6858000"/>
          </a:xfrm>
          <a:prstGeom prst="rect">
            <a:avLst/>
          </a:prstGeom>
        </p:spPr>
      </p:pic>
    </p:spTree>
    <p:extLst>
      <p:ext uri="{BB962C8B-B14F-4D97-AF65-F5344CB8AC3E}">
        <p14:creationId xmlns:p14="http://schemas.microsoft.com/office/powerpoint/2010/main" val="37044504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2"/>
          <a:stretch>
            <a:fillRect/>
          </a:stretch>
        </p:blipFill>
        <p:spPr>
          <a:xfrm>
            <a:off x="1554480" y="548640"/>
            <a:ext cx="9144000" cy="5486400"/>
          </a:xfrm>
          <a:prstGeom prst="rect">
            <a:avLst/>
          </a:prstGeom>
        </p:spPr>
      </p:pic>
      <p:sp>
        <p:nvSpPr>
          <p:cNvPr id="3" name="Slide Number Placeholder 2"/>
          <p:cNvSpPr>
            <a:spLocks noGrp="1"/>
          </p:cNvSpPr>
          <p:nvPr>
            <p:ph type="sldNum" sz="quarter" idx="12"/>
          </p:nvPr>
        </p:nvSpPr>
        <p:spPr/>
        <p:txBody>
          <a:bodyPr/>
          <a:lstStyle/>
          <a:p>
            <a:fld id="{5A93F7F5-35B9-4299-9835-6DBC4B4B057F}" type="slidenum">
              <a:rPr lang="en-US" smtClean="0"/>
              <a:t>22</a:t>
            </a:fld>
            <a:endParaRPr lang="en-US"/>
          </a:p>
        </p:txBody>
      </p:sp>
      <p:sp>
        <p:nvSpPr>
          <p:cNvPr id="8" name="TextBox 7"/>
          <p:cNvSpPr txBox="1"/>
          <p:nvPr/>
        </p:nvSpPr>
        <p:spPr>
          <a:xfrm>
            <a:off x="3129404" y="5649812"/>
            <a:ext cx="8968675" cy="738664"/>
          </a:xfrm>
          <a:prstGeom prst="rect">
            <a:avLst/>
          </a:prstGeom>
          <a:noFill/>
        </p:spPr>
        <p:txBody>
          <a:bodyPr wrap="square" rtlCol="0">
            <a:spAutoFit/>
          </a:bodyPr>
          <a:lstStyle/>
          <a:p>
            <a:r>
              <a:rPr lang="en-US" sz="1400" u="sng" dirty="0" smtClean="0">
                <a:latin typeface="+mj-lt"/>
              </a:rPr>
              <a:t>Note</a:t>
            </a:r>
            <a:r>
              <a:rPr lang="en-US" sz="1400" dirty="0" smtClean="0">
                <a:latin typeface="+mj-lt"/>
              </a:rPr>
              <a:t>: </a:t>
            </a:r>
            <a:r>
              <a:rPr lang="en-US" sz="1400" b="1" dirty="0" smtClean="0">
                <a:solidFill>
                  <a:schemeClr val="accent1">
                    <a:lumMod val="75000"/>
                  </a:schemeClr>
                </a:solidFill>
                <a:latin typeface="+mj-lt"/>
              </a:rPr>
              <a:t>Category A</a:t>
            </a:r>
            <a:r>
              <a:rPr lang="en-US" sz="1400" b="1" dirty="0" smtClean="0">
                <a:latin typeface="+mj-lt"/>
              </a:rPr>
              <a:t> </a:t>
            </a:r>
            <a:r>
              <a:rPr lang="en-US" sz="1400" dirty="0" smtClean="0">
                <a:latin typeface="+mj-lt"/>
              </a:rPr>
              <a:t>centers may follow any of the above scenarios on May 20</a:t>
            </a:r>
            <a:r>
              <a:rPr lang="en-US" sz="1400" baseline="30000" dirty="0" smtClean="0">
                <a:latin typeface="+mj-lt"/>
              </a:rPr>
              <a:t>th</a:t>
            </a:r>
            <a:r>
              <a:rPr lang="en-US" sz="1400" dirty="0" smtClean="0">
                <a:latin typeface="+mj-lt"/>
              </a:rPr>
              <a:t>; </a:t>
            </a:r>
            <a:r>
              <a:rPr lang="en-US" sz="1400" b="1" dirty="0" smtClean="0">
                <a:solidFill>
                  <a:schemeClr val="accent1">
                    <a:lumMod val="75000"/>
                  </a:schemeClr>
                </a:solidFill>
                <a:latin typeface="+mj-lt"/>
              </a:rPr>
              <a:t>Category B</a:t>
            </a:r>
            <a:r>
              <a:rPr lang="en-US" sz="1400" b="1" dirty="0" smtClean="0">
                <a:latin typeface="+mj-lt"/>
              </a:rPr>
              <a:t> </a:t>
            </a:r>
            <a:r>
              <a:rPr lang="en-US" sz="1400" dirty="0" smtClean="0">
                <a:latin typeface="+mj-lt"/>
              </a:rPr>
              <a:t>Center requests will only be submitted by HR POCs (or locally seated NSSC Staffing </a:t>
            </a:r>
            <a:r>
              <a:rPr lang="en-US" sz="1400" dirty="0" err="1" smtClean="0">
                <a:latin typeface="+mj-lt"/>
              </a:rPr>
              <a:t>Detailee</a:t>
            </a:r>
            <a:r>
              <a:rPr lang="en-US" sz="1400" dirty="0" smtClean="0">
                <a:latin typeface="+mj-lt"/>
              </a:rPr>
              <a:t>). The RFE will not be available through the HR Portal to submit requests.</a:t>
            </a:r>
            <a:endParaRPr lang="en-US" sz="1400" dirty="0">
              <a:latin typeface="+mj-lt"/>
            </a:endParaRPr>
          </a:p>
        </p:txBody>
      </p:sp>
    </p:spTree>
    <p:extLst>
      <p:ext uri="{BB962C8B-B14F-4D97-AF65-F5344CB8AC3E}">
        <p14:creationId xmlns:p14="http://schemas.microsoft.com/office/powerpoint/2010/main" val="24664595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23</a:t>
            </a:fld>
            <a:endParaRPr lang="en-US"/>
          </a:p>
        </p:txBody>
      </p:sp>
      <p:pic>
        <p:nvPicPr>
          <p:cNvPr id="4" name="Picture 3"/>
          <p:cNvPicPr>
            <a:picLocks/>
          </p:cNvPicPr>
          <p:nvPr/>
        </p:nvPicPr>
        <p:blipFill>
          <a:blip r:embed="rId2"/>
          <a:stretch>
            <a:fillRect/>
          </a:stretch>
        </p:blipFill>
        <p:spPr>
          <a:xfrm>
            <a:off x="1554480" y="548640"/>
            <a:ext cx="9144000" cy="5486400"/>
          </a:xfrm>
          <a:prstGeom prst="rect">
            <a:avLst/>
          </a:prstGeom>
        </p:spPr>
      </p:pic>
    </p:spTree>
    <p:extLst>
      <p:ext uri="{BB962C8B-B14F-4D97-AF65-F5344CB8AC3E}">
        <p14:creationId xmlns:p14="http://schemas.microsoft.com/office/powerpoint/2010/main" val="3932812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24</a:t>
            </a:fld>
            <a:endParaRPr lang="en-US"/>
          </a:p>
        </p:txBody>
      </p:sp>
      <p:pic>
        <p:nvPicPr>
          <p:cNvPr id="4" name="Picture 3"/>
          <p:cNvPicPr>
            <a:picLocks/>
          </p:cNvPicPr>
          <p:nvPr/>
        </p:nvPicPr>
        <p:blipFill>
          <a:blip r:embed="rId2"/>
          <a:stretch>
            <a:fillRect/>
          </a:stretch>
        </p:blipFill>
        <p:spPr>
          <a:xfrm>
            <a:off x="1554480" y="548640"/>
            <a:ext cx="9144000" cy="5486400"/>
          </a:xfrm>
          <a:prstGeom prst="rect">
            <a:avLst/>
          </a:prstGeom>
        </p:spPr>
      </p:pic>
    </p:spTree>
    <p:extLst>
      <p:ext uri="{BB962C8B-B14F-4D97-AF65-F5344CB8AC3E}">
        <p14:creationId xmlns:p14="http://schemas.microsoft.com/office/powerpoint/2010/main" val="27108569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25</a:t>
            </a:fld>
            <a:endParaRPr lang="en-US"/>
          </a:p>
        </p:txBody>
      </p:sp>
      <p:pic>
        <p:nvPicPr>
          <p:cNvPr id="4" name="Picture 3"/>
          <p:cNvPicPr>
            <a:picLocks/>
          </p:cNvPicPr>
          <p:nvPr/>
        </p:nvPicPr>
        <p:blipFill>
          <a:blip r:embed="rId2"/>
          <a:stretch>
            <a:fillRect/>
          </a:stretch>
        </p:blipFill>
        <p:spPr>
          <a:xfrm>
            <a:off x="1554480" y="548640"/>
            <a:ext cx="9144000" cy="5486400"/>
          </a:xfrm>
          <a:prstGeom prst="rect">
            <a:avLst/>
          </a:prstGeom>
        </p:spPr>
      </p:pic>
    </p:spTree>
    <p:extLst>
      <p:ext uri="{BB962C8B-B14F-4D97-AF65-F5344CB8AC3E}">
        <p14:creationId xmlns:p14="http://schemas.microsoft.com/office/powerpoint/2010/main" val="1120905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26</a:t>
            </a:fld>
            <a:endParaRPr lang="en-US"/>
          </a:p>
        </p:txBody>
      </p:sp>
      <p:pic>
        <p:nvPicPr>
          <p:cNvPr id="8" name="Picture 7"/>
          <p:cNvPicPr>
            <a:picLocks/>
          </p:cNvPicPr>
          <p:nvPr/>
        </p:nvPicPr>
        <p:blipFill>
          <a:blip r:embed="rId2"/>
          <a:stretch>
            <a:fillRect/>
          </a:stretch>
        </p:blipFill>
        <p:spPr>
          <a:xfrm>
            <a:off x="1554480" y="548640"/>
            <a:ext cx="9144000" cy="5486400"/>
          </a:xfrm>
          <a:prstGeom prst="rect">
            <a:avLst/>
          </a:prstGeom>
        </p:spPr>
      </p:pic>
      <p:pic>
        <p:nvPicPr>
          <p:cNvPr id="9" name="Picture 8"/>
          <p:cNvPicPr>
            <a:picLocks noChangeAspect="1"/>
          </p:cNvPicPr>
          <p:nvPr/>
        </p:nvPicPr>
        <p:blipFill>
          <a:blip r:embed="rId3"/>
          <a:stretch>
            <a:fillRect/>
          </a:stretch>
        </p:blipFill>
        <p:spPr>
          <a:xfrm>
            <a:off x="1256151" y="5240808"/>
            <a:ext cx="596657" cy="493531"/>
          </a:xfrm>
          <a:prstGeom prst="rect">
            <a:avLst/>
          </a:prstGeom>
        </p:spPr>
      </p:pic>
    </p:spTree>
    <p:extLst>
      <p:ext uri="{BB962C8B-B14F-4D97-AF65-F5344CB8AC3E}">
        <p14:creationId xmlns:p14="http://schemas.microsoft.com/office/powerpoint/2010/main" val="3742467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27</a:t>
            </a:fld>
            <a:endParaRPr lang="en-US"/>
          </a:p>
        </p:txBody>
      </p:sp>
      <p:pic>
        <p:nvPicPr>
          <p:cNvPr id="2" name="Picture 1"/>
          <p:cNvPicPr>
            <a:picLocks/>
          </p:cNvPicPr>
          <p:nvPr/>
        </p:nvPicPr>
        <p:blipFill>
          <a:blip r:embed="rId2"/>
          <a:stretch>
            <a:fillRect/>
          </a:stretch>
        </p:blipFill>
        <p:spPr>
          <a:xfrm>
            <a:off x="1554480" y="548640"/>
            <a:ext cx="9144000" cy="5486400"/>
          </a:xfrm>
          <a:prstGeom prst="rect">
            <a:avLst/>
          </a:prstGeom>
        </p:spPr>
      </p:pic>
      <p:pic>
        <p:nvPicPr>
          <p:cNvPr id="4" name="Picture 3"/>
          <p:cNvPicPr>
            <a:picLocks noChangeAspect="1"/>
          </p:cNvPicPr>
          <p:nvPr/>
        </p:nvPicPr>
        <p:blipFill>
          <a:blip r:embed="rId3"/>
          <a:stretch>
            <a:fillRect/>
          </a:stretch>
        </p:blipFill>
        <p:spPr>
          <a:xfrm>
            <a:off x="5967903" y="1609725"/>
            <a:ext cx="2642697" cy="2771775"/>
          </a:xfrm>
          <a:prstGeom prst="rect">
            <a:avLst/>
          </a:prstGeom>
        </p:spPr>
      </p:pic>
      <p:pic>
        <p:nvPicPr>
          <p:cNvPr id="5" name="Picture 4"/>
          <p:cNvPicPr>
            <a:picLocks noChangeAspect="1"/>
          </p:cNvPicPr>
          <p:nvPr/>
        </p:nvPicPr>
        <p:blipFill>
          <a:blip r:embed="rId4"/>
          <a:stretch>
            <a:fillRect/>
          </a:stretch>
        </p:blipFill>
        <p:spPr>
          <a:xfrm>
            <a:off x="7774368" y="1066800"/>
            <a:ext cx="2645368" cy="2657475"/>
          </a:xfrm>
          <a:prstGeom prst="rect">
            <a:avLst/>
          </a:prstGeom>
        </p:spPr>
      </p:pic>
      <p:pic>
        <p:nvPicPr>
          <p:cNvPr id="6" name="Picture 5"/>
          <p:cNvPicPr>
            <a:picLocks noChangeAspect="1"/>
          </p:cNvPicPr>
          <p:nvPr/>
        </p:nvPicPr>
        <p:blipFill>
          <a:blip r:embed="rId5"/>
          <a:stretch>
            <a:fillRect/>
          </a:stretch>
        </p:blipFill>
        <p:spPr>
          <a:xfrm>
            <a:off x="3829050" y="2257425"/>
            <a:ext cx="3956185" cy="2527935"/>
          </a:xfrm>
          <a:prstGeom prst="rect">
            <a:avLst/>
          </a:prstGeom>
        </p:spPr>
      </p:pic>
      <p:pic>
        <p:nvPicPr>
          <p:cNvPr id="7" name="Picture 6"/>
          <p:cNvPicPr>
            <a:picLocks noChangeAspect="1"/>
          </p:cNvPicPr>
          <p:nvPr/>
        </p:nvPicPr>
        <p:blipFill>
          <a:blip r:embed="rId6"/>
          <a:stretch>
            <a:fillRect/>
          </a:stretch>
        </p:blipFill>
        <p:spPr>
          <a:xfrm>
            <a:off x="3829050" y="3670486"/>
            <a:ext cx="6706067" cy="2671709"/>
          </a:xfrm>
          <a:prstGeom prst="rect">
            <a:avLst/>
          </a:prstGeom>
        </p:spPr>
      </p:pic>
    </p:spTree>
    <p:extLst>
      <p:ext uri="{BB962C8B-B14F-4D97-AF65-F5344CB8AC3E}">
        <p14:creationId xmlns:p14="http://schemas.microsoft.com/office/powerpoint/2010/main" val="410135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28</a:t>
            </a:fld>
            <a:endParaRPr lang="en-US"/>
          </a:p>
        </p:txBody>
      </p:sp>
      <p:pic>
        <p:nvPicPr>
          <p:cNvPr id="2" name="Picture 1"/>
          <p:cNvPicPr>
            <a:picLocks/>
          </p:cNvPicPr>
          <p:nvPr/>
        </p:nvPicPr>
        <p:blipFill>
          <a:blip r:embed="rId2"/>
          <a:stretch>
            <a:fillRect/>
          </a:stretch>
        </p:blipFill>
        <p:spPr>
          <a:xfrm>
            <a:off x="1554480" y="548640"/>
            <a:ext cx="9144000" cy="5486400"/>
          </a:xfrm>
          <a:prstGeom prst="rect">
            <a:avLst/>
          </a:prstGeom>
        </p:spPr>
      </p:pic>
    </p:spTree>
    <p:extLst>
      <p:ext uri="{BB962C8B-B14F-4D97-AF65-F5344CB8AC3E}">
        <p14:creationId xmlns:p14="http://schemas.microsoft.com/office/powerpoint/2010/main" val="32550298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29</a:t>
            </a:fld>
            <a:endParaRPr lang="en-US"/>
          </a:p>
        </p:txBody>
      </p:sp>
      <p:pic>
        <p:nvPicPr>
          <p:cNvPr id="5" name="Picture 4"/>
          <p:cNvPicPr>
            <a:picLocks/>
          </p:cNvPicPr>
          <p:nvPr/>
        </p:nvPicPr>
        <p:blipFill>
          <a:blip r:embed="rId2"/>
          <a:stretch>
            <a:fillRect/>
          </a:stretch>
        </p:blipFill>
        <p:spPr>
          <a:xfrm>
            <a:off x="1554480" y="548640"/>
            <a:ext cx="9144000" cy="5486400"/>
          </a:xfrm>
          <a:prstGeom prst="rect">
            <a:avLst/>
          </a:prstGeom>
        </p:spPr>
      </p:pic>
    </p:spTree>
    <p:extLst>
      <p:ext uri="{BB962C8B-B14F-4D97-AF65-F5344CB8AC3E}">
        <p14:creationId xmlns:p14="http://schemas.microsoft.com/office/powerpoint/2010/main" val="560721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10" y="77846"/>
            <a:ext cx="11362677" cy="1051560"/>
          </a:xfrm>
        </p:spPr>
        <p:txBody>
          <a:bodyPr>
            <a:normAutofit/>
          </a:bodyPr>
          <a:lstStyle/>
          <a:p>
            <a:pPr algn="ctr"/>
            <a:r>
              <a:rPr lang="en-US" sz="2000" dirty="0"/>
              <a:t>On May </a:t>
            </a:r>
            <a:r>
              <a:rPr lang="en-US" sz="2000" dirty="0" smtClean="0"/>
              <a:t>20</a:t>
            </a:r>
            <a:r>
              <a:rPr lang="en-US" sz="2000" baseline="30000" dirty="0" smtClean="0"/>
              <a:t>th</a:t>
            </a:r>
            <a:r>
              <a:rPr lang="en-US" sz="2000" dirty="0"/>
              <a:t> </a:t>
            </a:r>
            <a:r>
              <a:rPr lang="en-US" sz="2000" dirty="0" smtClean="0"/>
              <a:t>staffing </a:t>
            </a:r>
            <a:r>
              <a:rPr lang="en-US" sz="2000" dirty="0"/>
              <a:t>services </a:t>
            </a:r>
            <a:r>
              <a:rPr lang="en-US" sz="2000" dirty="0" smtClean="0"/>
              <a:t>for </a:t>
            </a:r>
            <a:r>
              <a:rPr lang="en-US" sz="2000" u="sng" dirty="0" smtClean="0"/>
              <a:t>all Centers</a:t>
            </a:r>
            <a:r>
              <a:rPr lang="en-US" sz="2000" dirty="0" smtClean="0"/>
              <a:t> will </a:t>
            </a:r>
            <a:r>
              <a:rPr lang="en-US" sz="2000" dirty="0"/>
              <a:t>transition to the </a:t>
            </a:r>
            <a:r>
              <a:rPr lang="en-US" sz="2000" dirty="0" smtClean="0"/>
              <a:t>NSSC; transition includes residual personnel action services going to NSSC</a:t>
            </a: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3964949106"/>
              </p:ext>
            </p:extLst>
          </p:nvPr>
        </p:nvGraphicFramePr>
        <p:xfrm>
          <a:off x="374772" y="805470"/>
          <a:ext cx="11612880" cy="5755640"/>
        </p:xfrm>
        <a:graphic>
          <a:graphicData uri="http://schemas.openxmlformats.org/drawingml/2006/table">
            <a:tbl>
              <a:tblPr firstRow="1" bandRow="1">
                <a:tableStyleId>{5C22544A-7EE6-4342-B048-85BDC9FD1C3A}</a:tableStyleId>
              </a:tblPr>
              <a:tblGrid>
                <a:gridCol w="1188720">
                  <a:extLst>
                    <a:ext uri="{9D8B030D-6E8A-4147-A177-3AD203B41FA5}">
                      <a16:colId xmlns="" xmlns:a16="http://schemas.microsoft.com/office/drawing/2014/main" val="20000"/>
                    </a:ext>
                  </a:extLst>
                </a:gridCol>
                <a:gridCol w="5212080">
                  <a:extLst>
                    <a:ext uri="{9D8B030D-6E8A-4147-A177-3AD203B41FA5}">
                      <a16:colId xmlns="" xmlns:a16="http://schemas.microsoft.com/office/drawing/2014/main" val="20001"/>
                    </a:ext>
                  </a:extLst>
                </a:gridCol>
                <a:gridCol w="5212080">
                  <a:extLst>
                    <a:ext uri="{9D8B030D-6E8A-4147-A177-3AD203B41FA5}">
                      <a16:colId xmlns="" xmlns:a16="http://schemas.microsoft.com/office/drawing/2014/main" val="20002"/>
                    </a:ext>
                  </a:extLst>
                </a:gridCol>
              </a:tblGrid>
              <a:tr h="640080">
                <a:tc>
                  <a:txBody>
                    <a:bodyPr/>
                    <a:lstStyle/>
                    <a:p>
                      <a:pPr algn="ctr">
                        <a:lnSpc>
                          <a:spcPct val="85000"/>
                        </a:lnSpc>
                      </a:pPr>
                      <a:endParaRPr lang="en-US" sz="1200" b="1" i="0" dirty="0" smtClean="0">
                        <a:solidFill>
                          <a:srgbClr val="007BC2"/>
                        </a:solidFill>
                        <a:latin typeface="Arial" panose="020B0604020202020204" pitchFamily="34" charset="0"/>
                        <a:ea typeface="Roboto" panose="02000000000000000000" pitchFamily="2" charset="0"/>
                        <a:cs typeface="Arial" panose="020B0604020202020204" pitchFamily="34" charset="0"/>
                      </a:endParaRPr>
                    </a:p>
                  </a:txBody>
                  <a:tcPr marL="137160" marR="137160" marT="137160" marB="137160" anchor="ctr">
                    <a:lnL w="12700" cmpd="sng">
                      <a:noFill/>
                    </a:lnL>
                    <a:lnR w="9525" cap="flat" cmpd="sng" algn="ctr">
                      <a:solidFill>
                        <a:srgbClr val="75787B"/>
                      </a:solidFill>
                      <a:prstDash val="dot"/>
                      <a:round/>
                      <a:headEnd type="none" w="med" len="med"/>
                      <a:tailEnd type="none" w="med" len="med"/>
                    </a:lnR>
                    <a:lnT w="28575" cap="flat" cmpd="sng" algn="ctr">
                      <a:noFill/>
                      <a:prstDash val="solid"/>
                      <a:round/>
                      <a:headEnd type="none" w="med" len="med"/>
                      <a:tailEnd type="none" w="med" len="med"/>
                    </a:lnT>
                    <a:lnB w="38100" cap="flat" cmpd="sng" algn="ctr">
                      <a:solidFill>
                        <a:srgbClr val="007BC2"/>
                      </a:solidFill>
                      <a:prstDash val="solid"/>
                      <a:round/>
                      <a:headEnd type="none" w="med" len="med"/>
                      <a:tailEnd type="none" w="med" len="med"/>
                    </a:lnB>
                    <a:noFill/>
                  </a:tcPr>
                </a:tc>
                <a:tc>
                  <a:txBody>
                    <a:bodyPr/>
                    <a:lstStyle/>
                    <a:p>
                      <a:pPr algn="ctr">
                        <a:lnSpc>
                          <a:spcPct val="85000"/>
                        </a:lnSpc>
                        <a:spcAft>
                          <a:spcPts val="600"/>
                        </a:spcAft>
                      </a:pPr>
                      <a:r>
                        <a:rPr lang="en-US" sz="1200" b="1" i="0" kern="1200" dirty="0" smtClean="0">
                          <a:solidFill>
                            <a:schemeClr val="tx2"/>
                          </a:solidFill>
                          <a:latin typeface="Arial" panose="020B0604020202020204" pitchFamily="34" charset="0"/>
                          <a:ea typeface="Roboto" panose="02000000000000000000" pitchFamily="2" charset="0"/>
                          <a:cs typeface="Arial" panose="020B0604020202020204" pitchFamily="34" charset="0"/>
                        </a:rPr>
                        <a:t>Category</a:t>
                      </a:r>
                      <a:r>
                        <a:rPr lang="en-US" sz="1200" b="1" i="0" kern="1200" baseline="0" dirty="0" smtClean="0">
                          <a:solidFill>
                            <a:schemeClr val="tx2"/>
                          </a:solidFill>
                          <a:latin typeface="Arial" panose="020B0604020202020204" pitchFamily="34" charset="0"/>
                          <a:ea typeface="Roboto" panose="02000000000000000000" pitchFamily="2" charset="0"/>
                          <a:cs typeface="Arial" panose="020B0604020202020204" pitchFamily="34" charset="0"/>
                        </a:rPr>
                        <a:t> A Centers: Ready for full implementation</a:t>
                      </a:r>
                    </a:p>
                    <a:p>
                      <a:pPr algn="ctr">
                        <a:lnSpc>
                          <a:spcPct val="85000"/>
                        </a:lnSpc>
                        <a:spcBef>
                          <a:spcPts val="0"/>
                        </a:spcBef>
                      </a:pPr>
                      <a:r>
                        <a:rPr lang="en-US" sz="1200" b="1" i="0" kern="1200" dirty="0" smtClean="0">
                          <a:solidFill>
                            <a:srgbClr val="007BC2"/>
                          </a:solidFill>
                          <a:latin typeface="Arial" panose="020B0604020202020204" pitchFamily="34" charset="0"/>
                          <a:ea typeface="Roboto" panose="02000000000000000000" pitchFamily="2" charset="0"/>
                          <a:cs typeface="Arial" panose="020B0604020202020204" pitchFamily="34" charset="0"/>
                        </a:rPr>
                        <a:t>GRC, GSFC, JSC, KSC, NSSC and SSC</a:t>
                      </a:r>
                    </a:p>
                  </a:txBody>
                  <a:tcPr marL="137160" marR="137160" marT="137160" marB="137160" anchor="ctr">
                    <a:lnL w="9525" cap="flat" cmpd="sng" algn="ctr">
                      <a:solidFill>
                        <a:srgbClr val="75787B"/>
                      </a:solidFill>
                      <a:prstDash val="dot"/>
                      <a:round/>
                      <a:headEnd type="none" w="med" len="med"/>
                      <a:tailEnd type="none" w="med" len="med"/>
                    </a:lnL>
                    <a:lnR w="9525" cap="flat" cmpd="sng" algn="ctr">
                      <a:solidFill>
                        <a:srgbClr val="75787B"/>
                      </a:solidFill>
                      <a:prstDash val="dot"/>
                      <a:round/>
                      <a:headEnd type="none" w="med" len="med"/>
                      <a:tailEnd type="none" w="med" len="med"/>
                    </a:lnR>
                    <a:lnT w="28575" cap="flat" cmpd="sng" algn="ctr">
                      <a:noFill/>
                      <a:prstDash val="solid"/>
                      <a:round/>
                      <a:headEnd type="none" w="med" len="med"/>
                      <a:tailEnd type="none" w="med" len="med"/>
                    </a:lnT>
                    <a:lnB w="38100" cap="flat" cmpd="sng" algn="ctr">
                      <a:solidFill>
                        <a:srgbClr val="007BC2"/>
                      </a:solidFill>
                      <a:prstDash val="solid"/>
                      <a:round/>
                      <a:headEnd type="none" w="med" len="med"/>
                      <a:tailEnd type="none" w="med" len="med"/>
                    </a:lnB>
                    <a:noFill/>
                  </a:tcPr>
                </a:tc>
                <a:tc>
                  <a:txBody>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lang="en-US" sz="1200" b="1" i="0" kern="1200" dirty="0" smtClean="0">
                          <a:solidFill>
                            <a:schemeClr val="tx2"/>
                          </a:solidFill>
                          <a:latin typeface="Arial" panose="020B0604020202020204" pitchFamily="34" charset="0"/>
                          <a:ea typeface="Roboto" panose="02000000000000000000" pitchFamily="2" charset="0"/>
                          <a:cs typeface="Arial" panose="020B0604020202020204" pitchFamily="34" charset="0"/>
                        </a:rPr>
                        <a:t>Category B Centers: Gradual transition</a:t>
                      </a:r>
                    </a:p>
                    <a:p>
                      <a:pPr marL="0" marR="0" lvl="0" indent="0" algn="ctr" defTabSz="914400" rtl="0" eaLnBrk="1" fontAlgn="auto" latinLnBrk="0" hangingPunct="1">
                        <a:lnSpc>
                          <a:spcPct val="85000"/>
                        </a:lnSpc>
                        <a:spcBef>
                          <a:spcPts val="0"/>
                        </a:spcBef>
                        <a:spcAft>
                          <a:spcPts val="0"/>
                        </a:spcAft>
                        <a:buClrTx/>
                        <a:buSzTx/>
                        <a:buFontTx/>
                        <a:buNone/>
                        <a:tabLst/>
                        <a:defRPr/>
                      </a:pPr>
                      <a:r>
                        <a:rPr lang="en-US" sz="1200" b="1" i="0" kern="1200" dirty="0" smtClean="0">
                          <a:solidFill>
                            <a:srgbClr val="007BC2"/>
                          </a:solidFill>
                          <a:latin typeface="Arial" panose="020B0604020202020204" pitchFamily="34" charset="0"/>
                          <a:ea typeface="Roboto" panose="02000000000000000000" pitchFamily="2" charset="0"/>
                          <a:cs typeface="Arial" panose="020B0604020202020204" pitchFamily="34" charset="0"/>
                        </a:rPr>
                        <a:t>Cali HR (AFRC/ ARC), HRMD, </a:t>
                      </a:r>
                      <a:r>
                        <a:rPr lang="en-US" sz="1200" b="1" i="0" kern="1200" dirty="0" err="1" smtClean="0">
                          <a:solidFill>
                            <a:srgbClr val="007BC2"/>
                          </a:solidFill>
                          <a:latin typeface="Arial" panose="020B0604020202020204" pitchFamily="34" charset="0"/>
                          <a:ea typeface="Roboto" panose="02000000000000000000" pitchFamily="2" charset="0"/>
                          <a:cs typeface="Arial" panose="020B0604020202020204" pitchFamily="34" charset="0"/>
                        </a:rPr>
                        <a:t>LaRC</a:t>
                      </a:r>
                      <a:r>
                        <a:rPr lang="en-US" sz="1200" b="1" i="0" kern="1200" dirty="0" smtClean="0">
                          <a:solidFill>
                            <a:srgbClr val="007BC2"/>
                          </a:solidFill>
                          <a:latin typeface="Arial" panose="020B0604020202020204" pitchFamily="34" charset="0"/>
                          <a:ea typeface="Roboto" panose="02000000000000000000" pitchFamily="2" charset="0"/>
                          <a:cs typeface="Arial" panose="020B0604020202020204" pitchFamily="34" charset="0"/>
                        </a:rPr>
                        <a:t>, MSFC</a:t>
                      </a:r>
                    </a:p>
                  </a:txBody>
                  <a:tcPr marL="137160" marR="137160" marT="137160" marB="137160" anchor="ctr">
                    <a:lnL w="9525" cap="flat" cmpd="sng" algn="ctr">
                      <a:solidFill>
                        <a:srgbClr val="75787B"/>
                      </a:solidFill>
                      <a:prstDash val="dot"/>
                      <a:round/>
                      <a:headEnd type="none" w="med" len="med"/>
                      <a:tailEnd type="none" w="med" len="me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38100" cap="flat" cmpd="sng" algn="ctr">
                      <a:solidFill>
                        <a:srgbClr val="007BC2"/>
                      </a:solidFill>
                      <a:prstDash val="solid"/>
                      <a:round/>
                      <a:headEnd type="none" w="med" len="med"/>
                      <a:tailEnd type="none" w="med" len="med"/>
                    </a:lnB>
                    <a:noFill/>
                  </a:tcPr>
                </a:tc>
                <a:extLst>
                  <a:ext uri="{0D108BD9-81ED-4DB2-BD59-A6C34878D82A}">
                    <a16:rowId xmlns="" xmlns:a16="http://schemas.microsoft.com/office/drawing/2014/main" val="10000"/>
                  </a:ext>
                </a:extLst>
              </a:tr>
              <a:tr h="0">
                <a:tc>
                  <a:txBody>
                    <a:bodyPr/>
                    <a:lstStyle/>
                    <a:p>
                      <a:pPr marL="0" marR="0" algn="l" defTabSz="914400" rtl="0" eaLnBrk="1" latinLnBrk="0" hangingPunct="1">
                        <a:lnSpc>
                          <a:spcPct val="110000"/>
                        </a:lnSpc>
                        <a:spcBef>
                          <a:spcPts val="0"/>
                        </a:spcBef>
                        <a:spcAft>
                          <a:spcPts val="600"/>
                        </a:spcAft>
                      </a:pPr>
                      <a:r>
                        <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HRBP model</a:t>
                      </a:r>
                    </a:p>
                  </a:txBody>
                  <a:tcPr marL="137160" marR="137160" marT="137160" marB="137160">
                    <a:lnL w="12700" cmpd="sng">
                      <a:noFill/>
                    </a:lnL>
                    <a:lnR w="9525" cap="flat" cmpd="sng" algn="ctr">
                      <a:solidFill>
                        <a:srgbClr val="75787B"/>
                      </a:solidFill>
                      <a:prstDash val="dot"/>
                      <a:round/>
                      <a:headEnd type="none" w="med" len="med"/>
                      <a:tailEnd type="none" w="med" len="med"/>
                    </a:lnR>
                    <a:lnT w="381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lumMod val="95000"/>
                      </a:schemeClr>
                    </a:solidFill>
                  </a:tcPr>
                </a:tc>
                <a:tc>
                  <a:txBody>
                    <a:bodyPr/>
                    <a:lstStyle/>
                    <a:p>
                      <a:pPr marL="0" algn="l" defTabSz="914400" rtl="0" eaLnBrk="1" latinLnBrk="0" hangingPunct="1">
                        <a:lnSpc>
                          <a:spcPct val="110000"/>
                        </a:lnSpc>
                        <a:spcAft>
                          <a:spcPts val="200"/>
                        </a:spcAft>
                      </a:pPr>
                      <a:r>
                        <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HRBPs</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place and acting as strategic advisors to customers</a:t>
                      </a:r>
                      <a:endPar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txBody>
                  <a:tcPr marL="137160" marR="137160" marT="137160" marB="137160">
                    <a:lnL w="9525" cap="flat" cmpd="sng" algn="ctr">
                      <a:solidFill>
                        <a:srgbClr val="75787B"/>
                      </a:solidFill>
                      <a:prstDash val="dot"/>
                      <a:round/>
                      <a:headEnd type="none" w="med" len="med"/>
                      <a:tailEnd type="none" w="med" len="med"/>
                    </a:lnL>
                    <a:lnR w="9525" cap="flat" cmpd="sng" algn="ctr">
                      <a:solidFill>
                        <a:srgbClr val="75787B"/>
                      </a:solidFill>
                      <a:prstDash val="dot"/>
                      <a:round/>
                      <a:headEnd type="none" w="med" len="med"/>
                      <a:tailEnd type="none" w="med" len="med"/>
                    </a:lnR>
                    <a:lnT w="381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solidFill>
                  </a:tcPr>
                </a:tc>
                <a:tc>
                  <a:txBody>
                    <a:bodyPr/>
                    <a:lstStyle/>
                    <a:p>
                      <a:pPr marL="0" algn="l" defTabSz="914400" rtl="0" eaLnBrk="1" latinLnBrk="0" hangingPunct="1">
                        <a:lnSpc>
                          <a:spcPct val="110000"/>
                        </a:lnSpc>
                        <a:spcAft>
                          <a:spcPts val="200"/>
                        </a:spcAft>
                      </a:pPr>
                      <a:r>
                        <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Preparing</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HRBP implementation</a:t>
                      </a:r>
                      <a:endPar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txBody>
                  <a:tcPr marL="137160" marR="137160" marT="137160" marB="137160">
                    <a:lnL w="9525" cap="flat" cmpd="sng" algn="ctr">
                      <a:solidFill>
                        <a:srgbClr val="75787B"/>
                      </a:solidFill>
                      <a:prstDash val="dot"/>
                      <a:round/>
                      <a:headEnd type="none" w="med" len="med"/>
                      <a:tailEnd type="none" w="med" len="med"/>
                    </a:lnL>
                    <a:lnR w="9525" cap="flat" cmpd="sng" algn="ctr">
                      <a:noFill/>
                      <a:prstDash val="solid"/>
                      <a:round/>
                      <a:headEnd type="none" w="med" len="med"/>
                      <a:tailEnd type="none" w="med" len="med"/>
                    </a:lnR>
                    <a:lnT w="381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0">
                <a:tc>
                  <a:txBody>
                    <a:bodyPr/>
                    <a:lstStyle/>
                    <a:p>
                      <a:pPr marL="0" algn="l" defTabSz="914400" rtl="0" eaLnBrk="1" latinLnBrk="0" hangingPunct="1">
                        <a:lnSpc>
                          <a:spcPct val="110000"/>
                        </a:lnSpc>
                        <a:spcAft>
                          <a:spcPts val="600"/>
                        </a:spcAft>
                      </a:pPr>
                      <a:r>
                        <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Customer experience</a:t>
                      </a:r>
                    </a:p>
                    <a:p>
                      <a:pPr marL="0" algn="l" defTabSz="914400" rtl="0" eaLnBrk="1" latinLnBrk="0" hangingPunct="1">
                        <a:lnSpc>
                          <a:spcPct val="110000"/>
                        </a:lnSpc>
                        <a:spcAft>
                          <a:spcPts val="600"/>
                        </a:spcAft>
                      </a:pPr>
                      <a:endPar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txBody>
                  <a:tcPr marL="137160" marR="137160" marT="137160" marB="137160">
                    <a:lnL w="12700" cmpd="sng">
                      <a:noFill/>
                    </a:lnL>
                    <a:lnR w="9525" cap="flat" cmpd="sng" algn="ctr">
                      <a:solidFill>
                        <a:srgbClr val="75787B"/>
                      </a:solidFill>
                      <a:prstDash val="dot"/>
                      <a:round/>
                      <a:headEnd type="none" w="med" len="med"/>
                      <a:tailEnd type="none" w="med" len="med"/>
                    </a:lnR>
                    <a:lnT w="127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lumMod val="95000"/>
                      </a:schemeClr>
                    </a:solidFill>
                  </a:tcPr>
                </a:tc>
                <a:tc>
                  <a:txBody>
                    <a:bodyPr/>
                    <a:lstStyle/>
                    <a:p>
                      <a:pPr marL="230188" indent="-230188" algn="l" defTabSz="914400" rtl="0" eaLnBrk="1" latinLnBrk="0" hangingPunct="1">
                        <a:lnSpc>
                          <a:spcPct val="110000"/>
                        </a:lnSpc>
                        <a:spcAft>
                          <a:spcPts val="200"/>
                        </a:spcAft>
                        <a:buClr>
                          <a:schemeClr val="accent1"/>
                        </a:buClr>
                        <a:buFont typeface="Wingdings" panose="05000000000000000000" pitchFamily="2" charset="2"/>
                        <a:buChar char="§"/>
                      </a:pPr>
                      <a:r>
                        <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Center HROs communicate</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with s</a:t>
                      </a:r>
                      <a:r>
                        <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upervisors</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about staffing consolidation</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and NSSC staffing services</a:t>
                      </a:r>
                      <a:endPar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30188" indent="-230188" algn="l" defTabSz="914400" rtl="0" eaLnBrk="1" latinLnBrk="0" hangingPunct="1">
                        <a:lnSpc>
                          <a:spcPct val="110000"/>
                        </a:lnSpc>
                        <a:spcAft>
                          <a:spcPts val="200"/>
                        </a:spcAft>
                        <a:buClr>
                          <a:schemeClr val="accent1"/>
                        </a:buClr>
                        <a:buFont typeface="Wingdings" panose="05000000000000000000" pitchFamily="2" charset="2"/>
                        <a:buChar char="§"/>
                      </a:pPr>
                      <a:r>
                        <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Supervisors and managers will attend </a:t>
                      </a:r>
                      <a:r>
                        <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Staffing Transition trainin</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g</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webinar </a:t>
                      </a:r>
                      <a:r>
                        <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 May 9</a:t>
                      </a:r>
                      <a:r>
                        <a:rPr lang="en-US" sz="1200" b="0" kern="1200" baseline="300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th</a:t>
                      </a:r>
                      <a:r>
                        <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p>
                  </a:txBody>
                  <a:tcPr marL="137160" marR="137160" marT="137160" marB="137160">
                    <a:lnL w="9525" cap="flat" cmpd="sng" algn="ctr">
                      <a:solidFill>
                        <a:srgbClr val="75787B"/>
                      </a:solidFill>
                      <a:prstDash val="dot"/>
                      <a:round/>
                      <a:headEnd type="none" w="med" len="med"/>
                      <a:tailEnd type="none" w="med" len="med"/>
                    </a:lnL>
                    <a:lnR w="9525" cap="flat" cmpd="sng" algn="ctr">
                      <a:solidFill>
                        <a:srgbClr val="75787B"/>
                      </a:solidFill>
                      <a:prstDash val="dot"/>
                      <a:round/>
                      <a:headEnd type="none" w="med" len="med"/>
                      <a:tailEnd type="none" w="med" len="med"/>
                    </a:lnR>
                    <a:lnT w="127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solidFill>
                  </a:tcPr>
                </a:tc>
                <a:tc>
                  <a:txBody>
                    <a:bodyPr/>
                    <a:lstStyle/>
                    <a:p>
                      <a:pPr marL="230188" indent="-230188" algn="l" defTabSz="914400" rtl="0" eaLnBrk="1" latinLnBrk="0" hangingPunct="1">
                        <a:lnSpc>
                          <a:spcPct val="110000"/>
                        </a:lnSpc>
                        <a:spcAft>
                          <a:spcPts val="200"/>
                        </a:spcAft>
                        <a:buClr>
                          <a:schemeClr val="accent1"/>
                        </a:buClr>
                        <a:buFont typeface="Wingdings" panose="05000000000000000000" pitchFamily="2" charset="2"/>
                        <a:buChar char="§"/>
                      </a:pPr>
                      <a:r>
                        <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Supervisors perceive</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no change </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 their experience and receive no communication about staffing consolidation</a:t>
                      </a:r>
                    </a:p>
                    <a:p>
                      <a:pPr marL="230188" indent="-230188" algn="l" defTabSz="914400" rtl="0" eaLnBrk="1" latinLnBrk="0" hangingPunct="1">
                        <a:lnSpc>
                          <a:spcPct val="110000"/>
                        </a:lnSpc>
                        <a:spcAft>
                          <a:spcPts val="200"/>
                        </a:spcAft>
                        <a:buClr>
                          <a:schemeClr val="accent1"/>
                        </a:buClr>
                        <a:buFont typeface="Wingdings" panose="05000000000000000000" pitchFamily="2" charset="2"/>
                        <a:buChar char="§"/>
                      </a:pP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Continue to conduct </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business as usual </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when in need of support for staffing or personnel action services</a:t>
                      </a:r>
                      <a:endPar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txBody>
                  <a:tcPr marL="137160" marR="137160" marT="137160" marB="137160">
                    <a:lnL w="9525" cap="flat" cmpd="sng" algn="ctr">
                      <a:solidFill>
                        <a:srgbClr val="75787B"/>
                      </a:solidFill>
                      <a:prstDash val="dot"/>
                      <a:round/>
                      <a:headEnd type="none" w="med" len="med"/>
                      <a:tailEnd type="none" w="med" len="med"/>
                    </a:lnL>
                    <a:lnR w="9525" cap="flat" cmpd="sng" algn="ctr">
                      <a:noFill/>
                      <a:prstDash val="solid"/>
                      <a:round/>
                      <a:headEnd type="none" w="med" len="med"/>
                      <a:tailEnd type="none" w="med" len="med"/>
                    </a:lnR>
                    <a:lnT w="127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1234085">
                <a:tc>
                  <a:txBody>
                    <a:bodyPr/>
                    <a:lstStyle/>
                    <a:p>
                      <a:pPr marL="0" algn="l" defTabSz="914400" rtl="0" eaLnBrk="1" latinLnBrk="0" hangingPunct="1">
                        <a:lnSpc>
                          <a:spcPct val="110000"/>
                        </a:lnSpc>
                        <a:spcAft>
                          <a:spcPts val="600"/>
                        </a:spcAft>
                      </a:pPr>
                      <a:r>
                        <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Initiating and monitoring</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requests</a:t>
                      </a:r>
                      <a:endPar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txBody>
                  <a:tcPr marL="137160" marR="137160" marT="137160" marB="137160">
                    <a:lnL w="12700" cmpd="sng">
                      <a:noFill/>
                    </a:lnL>
                    <a:lnR w="9525" cap="flat" cmpd="sng" algn="ctr">
                      <a:solidFill>
                        <a:srgbClr val="75787B"/>
                      </a:solidFill>
                      <a:prstDash val="dot"/>
                      <a:round/>
                      <a:headEnd type="none" w="med" len="med"/>
                      <a:tailEnd type="none" w="med" len="med"/>
                    </a:lnR>
                    <a:lnT w="127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lumMod val="95000"/>
                      </a:schemeClr>
                    </a:solidFill>
                  </a:tcPr>
                </a:tc>
                <a:tc>
                  <a:txBody>
                    <a:bodyPr/>
                    <a:lstStyle/>
                    <a:p>
                      <a:pPr marL="230188" indent="-230188" algn="l" defTabSz="914400" rtl="0" eaLnBrk="1" latinLnBrk="0" hangingPunct="1">
                        <a:lnSpc>
                          <a:spcPct val="110000"/>
                        </a:lnSpc>
                        <a:spcAft>
                          <a:spcPts val="200"/>
                        </a:spcAft>
                        <a:buClr>
                          <a:schemeClr val="accent1"/>
                        </a:buClr>
                        <a:buFont typeface="Wingdings" panose="05000000000000000000" pitchFamily="2" charset="2"/>
                        <a:buChar char="§"/>
                      </a:pPr>
                      <a:r>
                        <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HRBPs,</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supervisors, managers, and/or AOs may submit and monitor requests </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staffing and personnel action services via </a:t>
                      </a:r>
                      <a:r>
                        <a:rPr lang="en-US" sz="1200" b="0" kern="1200" baseline="0" dirty="0" err="1"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ServiceNow</a:t>
                      </a:r>
                      <a:endPar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30188" marR="0" lvl="0" indent="-230188" algn="l" defTabSz="914400" rtl="0" eaLnBrk="1" fontAlgn="auto" latinLnBrk="0" hangingPunct="1">
                        <a:lnSpc>
                          <a:spcPct val="110000"/>
                        </a:lnSpc>
                        <a:spcBef>
                          <a:spcPts val="0"/>
                        </a:spcBef>
                        <a:spcAft>
                          <a:spcPts val="200"/>
                        </a:spcAft>
                        <a:buClr>
                          <a:schemeClr val="accent1"/>
                        </a:buClr>
                        <a:buSzTx/>
                        <a:buFont typeface="Wingdings" panose="05000000000000000000" pitchFamily="2" charset="2"/>
                        <a:buChar char="§"/>
                        <a:tabLst/>
                        <a:defRPr/>
                      </a:pP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Staffing and personnel action service requests will follow an </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approval chain </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before a case is opened at NSSC</a:t>
                      </a:r>
                    </a:p>
                  </a:txBody>
                  <a:tcPr marL="137160" marR="137160" marT="137160" marB="137160">
                    <a:lnL w="9525" cap="flat" cmpd="sng" algn="ctr">
                      <a:solidFill>
                        <a:srgbClr val="75787B"/>
                      </a:solidFill>
                      <a:prstDash val="dot"/>
                      <a:round/>
                      <a:headEnd type="none" w="med" len="med"/>
                      <a:tailEnd type="none" w="med" len="med"/>
                    </a:lnL>
                    <a:lnR w="9525" cap="flat" cmpd="sng" algn="ctr">
                      <a:solidFill>
                        <a:srgbClr val="75787B"/>
                      </a:solidFill>
                      <a:prstDash val="dot"/>
                      <a:round/>
                      <a:headEnd type="none" w="med" len="med"/>
                      <a:tailEnd type="none" w="med" len="med"/>
                    </a:lnR>
                    <a:lnT w="127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solidFill>
                  </a:tcPr>
                </a:tc>
                <a:tc>
                  <a:txBody>
                    <a:bodyPr/>
                    <a:lstStyle/>
                    <a:p>
                      <a:pPr marL="230188" indent="-230188" algn="l" defTabSz="914400" rtl="0" eaLnBrk="1" latinLnBrk="0" hangingPunct="1">
                        <a:lnSpc>
                          <a:spcPct val="110000"/>
                        </a:lnSpc>
                        <a:spcAft>
                          <a:spcPts val="200"/>
                        </a:spcAft>
                        <a:buClr>
                          <a:schemeClr val="accent1"/>
                        </a:buClr>
                        <a:buFont typeface="Wingdings" panose="05000000000000000000" pitchFamily="2" charset="2"/>
                        <a:buChar char="§"/>
                      </a:pPr>
                      <a:r>
                        <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Only </a:t>
                      </a:r>
                      <a:r>
                        <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servicing HR office will submit and</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monitor </a:t>
                      </a:r>
                      <a:r>
                        <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requests </a:t>
                      </a:r>
                      <a:r>
                        <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for staffing services via </a:t>
                      </a:r>
                      <a:r>
                        <a:rPr lang="en-US" sz="1200" b="0" kern="1200" dirty="0" err="1"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ServiceNow</a:t>
                      </a:r>
                      <a:endPar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p>
                      <a:pPr marL="230188" indent="-230188" algn="l" defTabSz="914400" rtl="0" eaLnBrk="1" latinLnBrk="0" hangingPunct="1">
                        <a:lnSpc>
                          <a:spcPct val="110000"/>
                        </a:lnSpc>
                        <a:spcAft>
                          <a:spcPts val="200"/>
                        </a:spcAft>
                        <a:buClr>
                          <a:schemeClr val="accent1"/>
                        </a:buClr>
                        <a:buFont typeface="Wingdings" panose="05000000000000000000" pitchFamily="2" charset="2"/>
                        <a:buChar char="§"/>
                      </a:pPr>
                      <a:r>
                        <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Approach</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for </a:t>
                      </a:r>
                      <a:r>
                        <a:rPr lang="en-US" sz="1200" b="0" strike="noStrike"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requesting personnel </a:t>
                      </a:r>
                      <a:r>
                        <a:rPr lang="en-US" sz="1200" b="0" strike="noStrike"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actions</a:t>
                      </a:r>
                      <a:r>
                        <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will be</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discussed by Center HRDs and NSSC</a:t>
                      </a:r>
                      <a:endPar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txBody>
                  <a:tcPr marL="137160" marR="137160" marT="137160" marB="137160">
                    <a:lnL w="9525" cap="flat" cmpd="sng" algn="ctr">
                      <a:solidFill>
                        <a:srgbClr val="75787B"/>
                      </a:solidFill>
                      <a:prstDash val="dot"/>
                      <a:round/>
                      <a:headEnd type="none" w="med" len="med"/>
                      <a:tailEnd type="none" w="med" len="med"/>
                    </a:lnL>
                    <a:lnR w="9525" cap="flat" cmpd="sng" algn="ctr">
                      <a:noFill/>
                      <a:prstDash val="solid"/>
                      <a:round/>
                      <a:headEnd type="none" w="med" len="med"/>
                      <a:tailEnd type="none" w="med" len="med"/>
                    </a:lnR>
                    <a:lnT w="127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640080">
                <a:tc>
                  <a:txBody>
                    <a:bodyPr/>
                    <a:lstStyle/>
                    <a:p>
                      <a:pPr marL="0" algn="l" defTabSz="914400" rtl="0" eaLnBrk="1" latinLnBrk="0" hangingPunct="1">
                        <a:lnSpc>
                          <a:spcPct val="110000"/>
                        </a:lnSpc>
                        <a:spcAft>
                          <a:spcPts val="600"/>
                        </a:spcAft>
                      </a:pPr>
                      <a:r>
                        <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Pipeline work</a:t>
                      </a:r>
                    </a:p>
                  </a:txBody>
                  <a:tcPr marL="137160" marR="137160" marT="137160" marB="137160">
                    <a:lnL w="12700" cmpd="sng">
                      <a:noFill/>
                    </a:lnL>
                    <a:lnR w="9525" cap="flat" cmpd="sng" algn="ctr">
                      <a:solidFill>
                        <a:srgbClr val="75787B"/>
                      </a:solidFill>
                      <a:prstDash val="dot"/>
                      <a:round/>
                      <a:headEnd type="none" w="med" len="med"/>
                      <a:tailEnd type="none" w="med" len="med"/>
                    </a:lnR>
                    <a:lnT w="127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lumMod val="95000"/>
                      </a:schemeClr>
                    </a:solidFill>
                  </a:tcPr>
                </a:tc>
                <a:tc gridSpan="2">
                  <a:txBody>
                    <a:bodyPr/>
                    <a:lstStyle/>
                    <a:p>
                      <a:pPr marL="230188" marR="0" lvl="0" indent="-230188" algn="l" defTabSz="914400" rtl="0" eaLnBrk="1" fontAlgn="auto" latinLnBrk="0" hangingPunct="1">
                        <a:lnSpc>
                          <a:spcPct val="110000"/>
                        </a:lnSpc>
                        <a:spcBef>
                          <a:spcPts val="0"/>
                        </a:spcBef>
                        <a:spcAft>
                          <a:spcPts val="200"/>
                        </a:spcAft>
                        <a:buClr>
                          <a:schemeClr val="accent1"/>
                        </a:buClr>
                        <a:buSzTx/>
                        <a:buFont typeface="Wingdings" panose="05000000000000000000" pitchFamily="2" charset="2"/>
                        <a:buChar char="§"/>
                        <a:tabLst/>
                        <a:defRPr/>
                      </a:pP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All </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staffing work in progress </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by Staffing Specialist </a:t>
                      </a:r>
                      <a:r>
                        <a:rPr lang="en-US" sz="1200" b="0" kern="1200" baseline="0" dirty="0" err="1"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Detailees</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will transition to the NSSC; staffing work </a:t>
                      </a:r>
                      <a:r>
                        <a:rPr lang="en-US" sz="1200" b="0" i="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not</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being performed by </a:t>
                      </a:r>
                      <a:r>
                        <a:rPr lang="en-US" sz="1200" b="0" kern="1200" baseline="0" dirty="0" err="1"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Detailees</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will be completed by Center HRO</a:t>
                      </a:r>
                    </a:p>
                    <a:p>
                      <a:pPr marL="230188" marR="0" lvl="0" indent="-230188" algn="l" defTabSz="914400" rtl="0" eaLnBrk="1" fontAlgn="auto" latinLnBrk="0" hangingPunct="1">
                        <a:lnSpc>
                          <a:spcPct val="110000"/>
                        </a:lnSpc>
                        <a:spcBef>
                          <a:spcPts val="0"/>
                        </a:spcBef>
                        <a:spcAft>
                          <a:spcPts val="200"/>
                        </a:spcAft>
                        <a:buClr>
                          <a:schemeClr val="accent1"/>
                        </a:buClr>
                        <a:buSzTx/>
                        <a:buFont typeface="Wingdings" panose="05000000000000000000" pitchFamily="2" charset="2"/>
                        <a:buChar char="§"/>
                        <a:tabLst/>
                        <a:defRPr/>
                      </a:pP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All requests for </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personnel actions already initiated</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in FPPS, will be coded and </a:t>
                      </a:r>
                      <a:r>
                        <a:rPr lang="en-US" sz="1200" b="0" kern="1200" baseline="0" dirty="0" err="1"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LGAP’d</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by the Center</a:t>
                      </a:r>
                    </a:p>
                  </a:txBody>
                  <a:tcPr marL="137160" marR="137160" marT="137160" marB="137160">
                    <a:lnL w="9525" cap="flat" cmpd="sng" algn="ctr">
                      <a:solidFill>
                        <a:srgbClr val="75787B"/>
                      </a:solidFill>
                      <a:prstDash val="dot"/>
                      <a:round/>
                      <a:headEnd type="none" w="med" len="med"/>
                      <a:tailEnd type="none" w="med" len="med"/>
                    </a:lnL>
                    <a:lnR w="9525" cap="flat" cmpd="sng" algn="ctr">
                      <a:noFill/>
                      <a:prstDash val="dot"/>
                      <a:round/>
                      <a:headEnd type="none" w="med" len="med"/>
                      <a:tailEnd type="none" w="med" len="med"/>
                    </a:lnR>
                    <a:lnT w="127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solidFill>
                  </a:tcPr>
                </a:tc>
                <a:tc hMerge="1">
                  <a:txBody>
                    <a:bodyPr/>
                    <a:lstStyle/>
                    <a:p>
                      <a:pPr marL="230188" marR="0" lvl="0" indent="-230188" algn="l" defTabSz="914400" rtl="0" eaLnBrk="1" fontAlgn="auto" latinLnBrk="0" hangingPunct="1">
                        <a:lnSpc>
                          <a:spcPct val="110000"/>
                        </a:lnSpc>
                        <a:spcBef>
                          <a:spcPts val="0"/>
                        </a:spcBef>
                        <a:spcAft>
                          <a:spcPts val="200"/>
                        </a:spcAft>
                        <a:buClr>
                          <a:schemeClr val="accent1"/>
                        </a:buClr>
                        <a:buSzTx/>
                        <a:buFont typeface="Wingdings" panose="05000000000000000000" pitchFamily="2" charset="2"/>
                        <a:buChar char="§"/>
                        <a:tabLst/>
                        <a:defRPr/>
                      </a:pPr>
                      <a:endPar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txBody>
                  <a:tcPr marL="137160" marR="137160" marT="137160" marB="137160">
                    <a:lnL w="9525" cap="flat" cmpd="sng" algn="ctr">
                      <a:solidFill>
                        <a:srgbClr val="75787B"/>
                      </a:solidFill>
                      <a:prstDash val="dot"/>
                      <a:round/>
                      <a:headEnd type="none" w="med" len="med"/>
                      <a:tailEnd type="none" w="med" len="med"/>
                    </a:lnL>
                    <a:lnR w="9525" cap="flat" cmpd="sng" algn="ctr">
                      <a:noFill/>
                      <a:prstDash val="solid"/>
                      <a:round/>
                      <a:headEnd type="none" w="med" len="med"/>
                      <a:tailEnd type="none" w="med" len="med"/>
                    </a:lnR>
                    <a:lnT w="127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solidFill>
                  </a:tcPr>
                </a:tc>
              </a:tr>
              <a:tr h="1097280">
                <a:tc>
                  <a:txBody>
                    <a:bodyPr/>
                    <a:lstStyle/>
                    <a:p>
                      <a:pPr marL="0" algn="l" defTabSz="914400" rtl="0" eaLnBrk="1" latinLnBrk="0" hangingPunct="1">
                        <a:lnSpc>
                          <a:spcPct val="110000"/>
                        </a:lnSpc>
                        <a:spcAft>
                          <a:spcPts val="600"/>
                        </a:spcAft>
                      </a:pPr>
                      <a:r>
                        <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HCIT systems</a:t>
                      </a:r>
                    </a:p>
                  </a:txBody>
                  <a:tcPr marL="137160" marR="137160" marT="137160" marB="137160">
                    <a:lnL w="12700" cmpd="sng">
                      <a:noFill/>
                    </a:lnL>
                    <a:lnR w="9525" cap="flat" cmpd="sng" algn="ctr">
                      <a:solidFill>
                        <a:srgbClr val="75787B"/>
                      </a:solidFill>
                      <a:prstDash val="dot"/>
                      <a:round/>
                      <a:headEnd type="none" w="med" len="med"/>
                      <a:tailEnd type="none" w="med" len="med"/>
                    </a:lnR>
                    <a:lnT w="127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lumMod val="95000"/>
                      </a:schemeClr>
                    </a:solidFill>
                  </a:tcPr>
                </a:tc>
                <a:tc>
                  <a:txBody>
                    <a:bodyPr/>
                    <a:lstStyle/>
                    <a:p>
                      <a:pPr marL="285750" indent="-285750" algn="l" defTabSz="914400" rtl="0" eaLnBrk="1" latinLnBrk="0" hangingPunct="1">
                        <a:lnSpc>
                          <a:spcPct val="110000"/>
                        </a:lnSpc>
                        <a:spcAft>
                          <a:spcPts val="200"/>
                        </a:spcAft>
                        <a:buClr>
                          <a:schemeClr val="accent1"/>
                        </a:buClr>
                        <a:buFont typeface="Wingdings" panose="05000000000000000000" pitchFamily="2" charset="2"/>
                        <a:buChar char="§"/>
                      </a:pPr>
                      <a:r>
                        <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RFE</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Portlet decommissioned</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US" sz="1200" b="0" kern="1200" baseline="0" dirty="0" err="1"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ServiceNow</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is official system for requesting all staffing and personnel actions</a:t>
                      </a:r>
                    </a:p>
                    <a:p>
                      <a:pPr marL="285750" indent="-285750" algn="l" defTabSz="914400" rtl="0" eaLnBrk="1" latinLnBrk="0" hangingPunct="1">
                        <a:lnSpc>
                          <a:spcPct val="110000"/>
                        </a:lnSpc>
                        <a:spcAft>
                          <a:spcPts val="200"/>
                        </a:spcAft>
                        <a:buClr>
                          <a:schemeClr val="accent1"/>
                        </a:buClr>
                        <a:buFont typeface="Wingdings" panose="05000000000000000000" pitchFamily="2" charset="2"/>
                        <a:buChar char="§"/>
                      </a:pPr>
                      <a:r>
                        <a:rPr lang="en-US" sz="1200" b="0"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NSSC will</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code, route and LGAP all personnel actions in </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FPPS</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they will also input gains and publish records in </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WTTS</a:t>
                      </a:r>
                      <a:endPar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endParaRPr>
                    </a:p>
                  </a:txBody>
                  <a:tcPr marL="137160" marR="137160" marT="137160" marB="137160">
                    <a:lnL w="9525" cap="flat" cmpd="sng" algn="ctr">
                      <a:solidFill>
                        <a:srgbClr val="75787B"/>
                      </a:solidFill>
                      <a:prstDash val="dot"/>
                      <a:round/>
                      <a:headEnd type="none" w="med" len="med"/>
                      <a:tailEnd type="none" w="med" len="med"/>
                    </a:lnL>
                    <a:lnR w="9525" cap="flat" cmpd="sng" algn="ctr">
                      <a:solidFill>
                        <a:srgbClr val="75787B"/>
                      </a:solidFill>
                      <a:prstDash val="dot"/>
                      <a:round/>
                      <a:headEnd type="none" w="med" len="med"/>
                      <a:tailEnd type="none" w="med" len="med"/>
                    </a:lnR>
                    <a:lnT w="127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solidFill>
                  </a:tcPr>
                </a:tc>
                <a:tc>
                  <a:txBody>
                    <a:bodyPr/>
                    <a:lstStyle/>
                    <a:p>
                      <a:pPr marL="285750" indent="-285750" algn="l" defTabSz="914400" rtl="0" eaLnBrk="1" latinLnBrk="0" hangingPunct="1">
                        <a:lnSpc>
                          <a:spcPct val="110000"/>
                        </a:lnSpc>
                        <a:spcAft>
                          <a:spcPts val="200"/>
                        </a:spcAft>
                        <a:buClr>
                          <a:schemeClr val="accent1"/>
                        </a:buClr>
                        <a:buFont typeface="Wingdings" panose="05000000000000000000" pitchFamily="2" charset="2"/>
                        <a:buChar char="§"/>
                      </a:pPr>
                      <a:r>
                        <a:rPr lang="en-US" sz="1200" b="1" kern="120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RFE </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Portlet decommissioned</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a:t>
                      </a:r>
                      <a:r>
                        <a:rPr lang="en-US" sz="1200" b="0" kern="1200" baseline="0" dirty="0" err="1"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ServiceNow</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 is official system for requesting all staffing and personnel actions</a:t>
                      </a:r>
                    </a:p>
                    <a:p>
                      <a:pPr marL="285750" indent="-285750" algn="l" defTabSz="914400" rtl="0" eaLnBrk="1" latinLnBrk="0" hangingPunct="1">
                        <a:lnSpc>
                          <a:spcPct val="110000"/>
                        </a:lnSpc>
                        <a:spcAft>
                          <a:spcPts val="200"/>
                        </a:spcAft>
                        <a:buClr>
                          <a:schemeClr val="accent1"/>
                        </a:buClr>
                        <a:buFont typeface="Wingdings" panose="05000000000000000000" pitchFamily="2" charset="2"/>
                        <a:buChar char="§"/>
                      </a:pP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Impacts to </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FPPS route paths </a:t>
                      </a:r>
                      <a:r>
                        <a:rPr lang="en-US" sz="1200" b="0"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to be determined by Center; NSSC will input gains and publish records in </a:t>
                      </a:r>
                      <a:r>
                        <a:rPr lang="en-US" sz="1200" b="1" kern="1200" baseline="0" dirty="0" smtClean="0">
                          <a:solidFill>
                            <a:schemeClr val="tx1">
                              <a:lumMod val="75000"/>
                              <a:lumOff val="25000"/>
                            </a:schemeClr>
                          </a:solidFill>
                          <a:latin typeface="Arial" panose="020B0604020202020204" pitchFamily="34" charset="0"/>
                          <a:ea typeface="Roboto" panose="02000000000000000000" pitchFamily="2" charset="0"/>
                          <a:cs typeface="Arial" panose="020B0604020202020204" pitchFamily="34" charset="0"/>
                        </a:rPr>
                        <a:t>WTTS</a:t>
                      </a:r>
                    </a:p>
                  </a:txBody>
                  <a:tcPr marL="137160" marR="137160" marT="137160" marB="137160">
                    <a:lnL w="9525" cap="flat" cmpd="sng" algn="ctr">
                      <a:solidFill>
                        <a:srgbClr val="75787B"/>
                      </a:solidFill>
                      <a:prstDash val="dot"/>
                      <a:round/>
                      <a:headEnd type="none" w="med" len="med"/>
                      <a:tailEnd type="none" w="med" len="med"/>
                    </a:lnL>
                    <a:lnR w="9525" cap="flat" cmpd="sng" algn="ctr">
                      <a:noFill/>
                      <a:prstDash val="solid"/>
                      <a:round/>
                      <a:headEnd type="none" w="med" len="med"/>
                      <a:tailEnd type="none" w="med" len="med"/>
                    </a:lnR>
                    <a:lnT w="12700" cap="flat" cmpd="sng" algn="ctr">
                      <a:solidFill>
                        <a:srgbClr val="007BC2"/>
                      </a:solidFill>
                      <a:prstDash val="solid"/>
                      <a:round/>
                      <a:headEnd type="none" w="med" len="med"/>
                      <a:tailEnd type="none" w="med" len="med"/>
                    </a:lnT>
                    <a:lnB w="12700" cap="flat" cmpd="sng" algn="ctr">
                      <a:solidFill>
                        <a:srgbClr val="007BC2"/>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bl>
          </a:graphicData>
        </a:graphic>
      </p:graphicFrame>
      <p:sp>
        <p:nvSpPr>
          <p:cNvPr id="3" name="Slide Number Placeholder 2"/>
          <p:cNvSpPr>
            <a:spLocks noGrp="1"/>
          </p:cNvSpPr>
          <p:nvPr>
            <p:ph type="sldNum" sz="quarter" idx="12"/>
          </p:nvPr>
        </p:nvSpPr>
        <p:spPr/>
        <p:txBody>
          <a:bodyPr/>
          <a:lstStyle/>
          <a:p>
            <a:fld id="{5A93F7F5-35B9-4299-9835-6DBC4B4B057F}" type="slidenum">
              <a:rPr lang="en-US" smtClean="0"/>
              <a:t>3</a:t>
            </a:fld>
            <a:endParaRPr lang="en-US" dirty="0"/>
          </a:p>
        </p:txBody>
      </p:sp>
    </p:spTree>
    <p:extLst>
      <p:ext uri="{BB962C8B-B14F-4D97-AF65-F5344CB8AC3E}">
        <p14:creationId xmlns:p14="http://schemas.microsoft.com/office/powerpoint/2010/main" val="342829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30</a:t>
            </a:fld>
            <a:endParaRPr lang="en-US"/>
          </a:p>
        </p:txBody>
      </p:sp>
      <p:pic>
        <p:nvPicPr>
          <p:cNvPr id="2" name="Picture 1"/>
          <p:cNvPicPr>
            <a:picLocks/>
          </p:cNvPicPr>
          <p:nvPr/>
        </p:nvPicPr>
        <p:blipFill>
          <a:blip r:embed="rId2"/>
          <a:stretch>
            <a:fillRect/>
          </a:stretch>
        </p:blipFill>
        <p:spPr>
          <a:xfrm>
            <a:off x="1554480" y="548640"/>
            <a:ext cx="9144000" cy="5486400"/>
          </a:xfrm>
          <a:prstGeom prst="rect">
            <a:avLst/>
          </a:prstGeom>
        </p:spPr>
      </p:pic>
    </p:spTree>
    <p:extLst>
      <p:ext uri="{BB962C8B-B14F-4D97-AF65-F5344CB8AC3E}">
        <p14:creationId xmlns:p14="http://schemas.microsoft.com/office/powerpoint/2010/main" val="20588152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31</a:t>
            </a:fld>
            <a:endParaRPr lang="en-US"/>
          </a:p>
        </p:txBody>
      </p:sp>
      <p:pic>
        <p:nvPicPr>
          <p:cNvPr id="2" name="Picture 1"/>
          <p:cNvPicPr>
            <a:picLocks/>
          </p:cNvPicPr>
          <p:nvPr/>
        </p:nvPicPr>
        <p:blipFill>
          <a:blip r:embed="rId2"/>
          <a:stretch>
            <a:fillRect/>
          </a:stretch>
        </p:blipFill>
        <p:spPr>
          <a:xfrm>
            <a:off x="1554480" y="548640"/>
            <a:ext cx="9144000" cy="5486400"/>
          </a:xfrm>
          <a:prstGeom prst="rect">
            <a:avLst/>
          </a:prstGeom>
        </p:spPr>
      </p:pic>
    </p:spTree>
    <p:extLst>
      <p:ext uri="{BB962C8B-B14F-4D97-AF65-F5344CB8AC3E}">
        <p14:creationId xmlns:p14="http://schemas.microsoft.com/office/powerpoint/2010/main" val="40162190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32</a:t>
            </a:fld>
            <a:endParaRPr lang="en-US"/>
          </a:p>
        </p:txBody>
      </p:sp>
      <p:pic>
        <p:nvPicPr>
          <p:cNvPr id="4" name="Picture 3"/>
          <p:cNvPicPr>
            <a:picLocks/>
          </p:cNvPicPr>
          <p:nvPr/>
        </p:nvPicPr>
        <p:blipFill>
          <a:blip r:embed="rId2"/>
          <a:stretch>
            <a:fillRect/>
          </a:stretch>
        </p:blipFill>
        <p:spPr>
          <a:xfrm>
            <a:off x="1554480" y="548640"/>
            <a:ext cx="9144000" cy="5486400"/>
          </a:xfrm>
          <a:prstGeom prst="rect">
            <a:avLst/>
          </a:prstGeom>
        </p:spPr>
      </p:pic>
    </p:spTree>
    <p:extLst>
      <p:ext uri="{BB962C8B-B14F-4D97-AF65-F5344CB8AC3E}">
        <p14:creationId xmlns:p14="http://schemas.microsoft.com/office/powerpoint/2010/main" val="31468647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33</a:t>
            </a:fld>
            <a:endParaRPr lang="en-US"/>
          </a:p>
        </p:txBody>
      </p:sp>
      <p:pic>
        <p:nvPicPr>
          <p:cNvPr id="4" name="Picture 3"/>
          <p:cNvPicPr>
            <a:picLocks/>
          </p:cNvPicPr>
          <p:nvPr/>
        </p:nvPicPr>
        <p:blipFill>
          <a:blip r:embed="rId2"/>
          <a:stretch>
            <a:fillRect/>
          </a:stretch>
        </p:blipFill>
        <p:spPr>
          <a:xfrm>
            <a:off x="1554480" y="548640"/>
            <a:ext cx="9144000" cy="5486400"/>
          </a:xfrm>
          <a:prstGeom prst="rect">
            <a:avLst/>
          </a:prstGeom>
        </p:spPr>
      </p:pic>
    </p:spTree>
    <p:extLst>
      <p:ext uri="{BB962C8B-B14F-4D97-AF65-F5344CB8AC3E}">
        <p14:creationId xmlns:p14="http://schemas.microsoft.com/office/powerpoint/2010/main" val="33361127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34</a:t>
            </a:fld>
            <a:endParaRPr lang="en-US"/>
          </a:p>
        </p:txBody>
      </p:sp>
      <p:sp>
        <p:nvSpPr>
          <p:cNvPr id="4" name="Title 1"/>
          <p:cNvSpPr>
            <a:spLocks noGrp="1"/>
          </p:cNvSpPr>
          <p:nvPr>
            <p:ph type="title"/>
          </p:nvPr>
        </p:nvSpPr>
        <p:spPr>
          <a:xfrm>
            <a:off x="838200" y="365125"/>
            <a:ext cx="10515600" cy="1051560"/>
          </a:xfrm>
        </p:spPr>
        <p:txBody>
          <a:bodyPr/>
          <a:lstStyle/>
          <a:p>
            <a:r>
              <a:rPr lang="en-US" dirty="0" smtClean="0"/>
              <a:t>HR Request A Personnel Action</a:t>
            </a:r>
            <a:endParaRPr lang="en-US" dirty="0"/>
          </a:p>
        </p:txBody>
      </p:sp>
      <p:pic>
        <p:nvPicPr>
          <p:cNvPr id="5" name="Content Placeholder 4"/>
          <p:cNvPicPr>
            <a:picLocks noChangeAspect="1"/>
          </p:cNvPicPr>
          <p:nvPr/>
        </p:nvPicPr>
        <p:blipFill>
          <a:blip r:embed="rId2"/>
          <a:stretch>
            <a:fillRect/>
          </a:stretch>
        </p:blipFill>
        <p:spPr>
          <a:xfrm>
            <a:off x="838200" y="1127760"/>
            <a:ext cx="10515600" cy="4581375"/>
          </a:xfrm>
          <a:prstGeom prst="rect">
            <a:avLst/>
          </a:prstGeom>
        </p:spPr>
      </p:pic>
    </p:spTree>
    <p:extLst>
      <p:ext uri="{BB962C8B-B14F-4D97-AF65-F5344CB8AC3E}">
        <p14:creationId xmlns:p14="http://schemas.microsoft.com/office/powerpoint/2010/main" val="30544555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SF52 Request for Personnel Action and Approval</a:t>
            </a:r>
            <a:endParaRPr lang="en-US" dirty="0"/>
          </a:p>
        </p:txBody>
      </p:sp>
      <p:sp>
        <p:nvSpPr>
          <p:cNvPr id="4" name="Slide Number Placeholder 3"/>
          <p:cNvSpPr>
            <a:spLocks noGrp="1"/>
          </p:cNvSpPr>
          <p:nvPr>
            <p:ph type="sldNum" sz="quarter" idx="12"/>
          </p:nvPr>
        </p:nvSpPr>
        <p:spPr/>
        <p:txBody>
          <a:bodyPr/>
          <a:lstStyle/>
          <a:p>
            <a:fld id="{5A93F7F5-35B9-4299-9835-6DBC4B4B057F}" type="slidenum">
              <a:rPr lang="en-US" smtClean="0">
                <a:solidFill>
                  <a:prstClr val="black">
                    <a:tint val="75000"/>
                  </a:prstClr>
                </a:solidFill>
              </a:rPr>
              <a:pPr/>
              <a:t>35</a:t>
            </a:fld>
            <a:endParaRPr lang="en-US">
              <a:solidFill>
                <a:prstClr val="black">
                  <a:tint val="75000"/>
                </a:prstClr>
              </a:solidFill>
            </a:endParaRPr>
          </a:p>
        </p:txBody>
      </p:sp>
      <p:pic>
        <p:nvPicPr>
          <p:cNvPr id="7" name="Content Placeholder 6"/>
          <p:cNvPicPr>
            <a:picLocks noGrp="1" noChangeAspect="1"/>
          </p:cNvPicPr>
          <p:nvPr>
            <p:ph idx="1"/>
          </p:nvPr>
        </p:nvPicPr>
        <p:blipFill>
          <a:blip r:embed="rId2"/>
          <a:stretch>
            <a:fillRect/>
          </a:stretch>
        </p:blipFill>
        <p:spPr>
          <a:xfrm>
            <a:off x="838200" y="1416685"/>
            <a:ext cx="10886440" cy="4479925"/>
          </a:xfrm>
          <a:prstGeom prst="rect">
            <a:avLst/>
          </a:prstGeom>
        </p:spPr>
      </p:pic>
      <p:sp>
        <p:nvSpPr>
          <p:cNvPr id="8" name="Up Arrow 7"/>
          <p:cNvSpPr/>
          <p:nvPr/>
        </p:nvSpPr>
        <p:spPr>
          <a:xfrm>
            <a:off x="9865360" y="1713177"/>
            <a:ext cx="386080" cy="5181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ight Arrow 8"/>
          <p:cNvSpPr/>
          <p:nvPr/>
        </p:nvSpPr>
        <p:spPr>
          <a:xfrm>
            <a:off x="2296160" y="3257207"/>
            <a:ext cx="70104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Left Arrow 9"/>
          <p:cNvSpPr/>
          <p:nvPr/>
        </p:nvSpPr>
        <p:spPr>
          <a:xfrm>
            <a:off x="7660640" y="3213843"/>
            <a:ext cx="721360" cy="3546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Left Arrow 11"/>
          <p:cNvSpPr/>
          <p:nvPr/>
        </p:nvSpPr>
        <p:spPr>
          <a:xfrm>
            <a:off x="7660640" y="3557403"/>
            <a:ext cx="721360" cy="3546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Left Arrow 13"/>
          <p:cNvSpPr/>
          <p:nvPr/>
        </p:nvSpPr>
        <p:spPr>
          <a:xfrm>
            <a:off x="7660640" y="3882973"/>
            <a:ext cx="721360" cy="3546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ight Arrow 14"/>
          <p:cNvSpPr/>
          <p:nvPr/>
        </p:nvSpPr>
        <p:spPr>
          <a:xfrm>
            <a:off x="2296160" y="4405317"/>
            <a:ext cx="70104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ight Arrow 16"/>
          <p:cNvSpPr/>
          <p:nvPr/>
        </p:nvSpPr>
        <p:spPr>
          <a:xfrm>
            <a:off x="2296160" y="4761515"/>
            <a:ext cx="70104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ight Arrow 17"/>
          <p:cNvSpPr/>
          <p:nvPr/>
        </p:nvSpPr>
        <p:spPr>
          <a:xfrm>
            <a:off x="2296160" y="5054959"/>
            <a:ext cx="70104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50515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animBg="1"/>
      <p:bldP spid="12" grpId="1" animBg="1"/>
      <p:bldP spid="14" grpId="0" animBg="1"/>
      <p:bldP spid="14" grpId="1" animBg="1"/>
      <p:bldP spid="15" grpId="0" animBg="1"/>
      <p:bldP spid="15" grpId="1" animBg="1"/>
      <p:bldP spid="17" grpId="0" animBg="1"/>
      <p:bldP spid="17" grpId="1" animBg="1"/>
      <p:bldP spid="18" grpId="0" animBg="1"/>
      <p:bldP spid="1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SF52 </a:t>
            </a:r>
            <a:r>
              <a:rPr lang="en-US" dirty="0"/>
              <a:t>Request for Personnel Action and Approval</a:t>
            </a:r>
          </a:p>
        </p:txBody>
      </p:sp>
      <p:sp>
        <p:nvSpPr>
          <p:cNvPr id="4" name="Slide Number Placeholder 3"/>
          <p:cNvSpPr>
            <a:spLocks noGrp="1"/>
          </p:cNvSpPr>
          <p:nvPr>
            <p:ph type="sldNum" sz="quarter" idx="12"/>
          </p:nvPr>
        </p:nvSpPr>
        <p:spPr/>
        <p:txBody>
          <a:bodyPr/>
          <a:lstStyle/>
          <a:p>
            <a:fld id="{5A93F7F5-35B9-4299-9835-6DBC4B4B057F}" type="slidenum">
              <a:rPr lang="en-US" smtClean="0"/>
              <a:t>36</a:t>
            </a:fld>
            <a:endParaRPr lang="en-US"/>
          </a:p>
        </p:txBody>
      </p:sp>
      <p:pic>
        <p:nvPicPr>
          <p:cNvPr id="5" name="Content Placeholder 4"/>
          <p:cNvPicPr>
            <a:picLocks noGrp="1" noChangeAspect="1"/>
          </p:cNvPicPr>
          <p:nvPr>
            <p:ph idx="1"/>
          </p:nvPr>
        </p:nvPicPr>
        <p:blipFill>
          <a:blip r:embed="rId2"/>
          <a:stretch>
            <a:fillRect/>
          </a:stretch>
        </p:blipFill>
        <p:spPr>
          <a:xfrm>
            <a:off x="772886" y="1151586"/>
            <a:ext cx="10515600" cy="4479925"/>
          </a:xfrm>
          <a:prstGeom prst="rect">
            <a:avLst/>
          </a:prstGeom>
        </p:spPr>
      </p:pic>
      <p:sp>
        <p:nvSpPr>
          <p:cNvPr id="6" name="Right Arrow 5"/>
          <p:cNvSpPr/>
          <p:nvPr/>
        </p:nvSpPr>
        <p:spPr>
          <a:xfrm>
            <a:off x="2033513" y="2214482"/>
            <a:ext cx="70104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81625" y="2203146"/>
            <a:ext cx="4825405" cy="2193757"/>
          </a:xfrm>
          <a:prstGeom prst="rect">
            <a:avLst/>
          </a:prstGeom>
          <a:noFill/>
          <a:ln w="57150">
            <a:solidFill>
              <a:srgbClr val="FFFF00"/>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7"/>
          <p:cNvSpPr/>
          <p:nvPr/>
        </p:nvSpPr>
        <p:spPr>
          <a:xfrm>
            <a:off x="9722904" y="2077228"/>
            <a:ext cx="721360" cy="35464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1926726" y="4497240"/>
            <a:ext cx="701040" cy="3352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185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Approvals and SF52 documented</a:t>
            </a:r>
          </a:p>
        </p:txBody>
      </p:sp>
      <p:sp>
        <p:nvSpPr>
          <p:cNvPr id="3" name="Slide Number Placeholder 2"/>
          <p:cNvSpPr>
            <a:spLocks noGrp="1"/>
          </p:cNvSpPr>
          <p:nvPr>
            <p:ph type="sldNum" sz="quarter" idx="12"/>
          </p:nvPr>
        </p:nvSpPr>
        <p:spPr/>
        <p:txBody>
          <a:bodyPr/>
          <a:lstStyle/>
          <a:p>
            <a:fld id="{5A93F7F5-35B9-4299-9835-6DBC4B4B057F}" type="slidenum">
              <a:rPr lang="en-US" smtClean="0"/>
              <a:t>37</a:t>
            </a:fld>
            <a:endParaRPr lang="en-US"/>
          </a:p>
        </p:txBody>
      </p:sp>
      <p:pic>
        <p:nvPicPr>
          <p:cNvPr id="4" name="Picture 3"/>
          <p:cNvPicPr>
            <a:picLocks noChangeAspect="1"/>
          </p:cNvPicPr>
          <p:nvPr/>
        </p:nvPicPr>
        <p:blipFill>
          <a:blip r:embed="rId2"/>
          <a:stretch>
            <a:fillRect/>
          </a:stretch>
        </p:blipFill>
        <p:spPr>
          <a:xfrm>
            <a:off x="2636840" y="1091676"/>
            <a:ext cx="6535736" cy="5004323"/>
          </a:xfrm>
          <a:prstGeom prst="rect">
            <a:avLst/>
          </a:prstGeom>
        </p:spPr>
      </p:pic>
    </p:spTree>
    <p:extLst>
      <p:ext uri="{BB962C8B-B14F-4D97-AF65-F5344CB8AC3E}">
        <p14:creationId xmlns:p14="http://schemas.microsoft.com/office/powerpoint/2010/main" val="12218940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pic>
        <p:nvPicPr>
          <p:cNvPr id="12" name="Picture Placeholder 11"/>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a:xfrm>
            <a:off x="5153692" y="987425"/>
            <a:ext cx="6172200" cy="4873625"/>
          </a:xfrm>
        </p:spPr>
      </p:pic>
      <p:sp>
        <p:nvSpPr>
          <p:cNvPr id="5" name="Text Placeholder 4"/>
          <p:cNvSpPr>
            <a:spLocks noGrp="1"/>
          </p:cNvSpPr>
          <p:nvPr>
            <p:ph type="body" sz="half" idx="2"/>
          </p:nvPr>
        </p:nvSpPr>
        <p:spPr/>
        <p:txBody>
          <a:bodyPr>
            <a:normAutofit/>
          </a:bodyPr>
          <a:lstStyle/>
          <a:p>
            <a:pPr marL="461963" indent="-461963">
              <a:buClr>
                <a:schemeClr val="accent2"/>
              </a:buClr>
              <a:buFont typeface="Wingdings" panose="05000000000000000000" pitchFamily="2" charset="2"/>
              <a:buChar char="q"/>
            </a:pPr>
            <a:r>
              <a:rPr lang="en-US" sz="1800" dirty="0" smtClean="0"/>
              <a:t>Type your questions in the chat</a:t>
            </a:r>
          </a:p>
          <a:p>
            <a:pPr marL="461963" indent="-461963">
              <a:buClr>
                <a:schemeClr val="accent2"/>
              </a:buClr>
              <a:buFont typeface="Wingdings" panose="05000000000000000000" pitchFamily="2" charset="2"/>
              <a:buChar char="q"/>
            </a:pPr>
            <a:endParaRPr lang="en-US" sz="1800" dirty="0" smtClean="0"/>
          </a:p>
          <a:p>
            <a:pPr marL="461963" indent="-461963">
              <a:buClr>
                <a:schemeClr val="accent2"/>
              </a:buClr>
              <a:buFont typeface="Wingdings" panose="05000000000000000000" pitchFamily="2" charset="2"/>
              <a:buChar char="q"/>
            </a:pPr>
            <a:r>
              <a:rPr lang="en-US" sz="1800" dirty="0" smtClean="0"/>
              <a:t>Any unanswered </a:t>
            </a:r>
            <a:r>
              <a:rPr lang="en-US" sz="1800" dirty="0"/>
              <a:t>questions will be addressed in FAQs</a:t>
            </a:r>
          </a:p>
          <a:p>
            <a:pPr marL="461963" indent="-461963">
              <a:buClr>
                <a:schemeClr val="accent2"/>
              </a:buClr>
              <a:buFont typeface="Wingdings" panose="05000000000000000000" pitchFamily="2" charset="2"/>
              <a:buChar char="q"/>
            </a:pPr>
            <a:endParaRPr lang="en-US" sz="1800" dirty="0" smtClean="0"/>
          </a:p>
          <a:p>
            <a:pPr marL="461963" indent="-461963">
              <a:buClr>
                <a:schemeClr val="accent2"/>
              </a:buClr>
              <a:buFont typeface="Wingdings" panose="05000000000000000000" pitchFamily="2" charset="2"/>
              <a:buChar char="q"/>
            </a:pPr>
            <a:r>
              <a:rPr lang="en-US" sz="1800" dirty="0" smtClean="0"/>
              <a:t>You may also direct comments and feedback to the HC Transformation Inbox (</a:t>
            </a:r>
            <a:r>
              <a:rPr lang="en-US" u="sng" dirty="0" smtClean="0">
                <a:hlinkClick r:id="rId3"/>
              </a:rPr>
              <a:t>hq-hc-transformation-feedback@mail.nasa.gov</a:t>
            </a:r>
            <a:r>
              <a:rPr lang="en-US" sz="1800" dirty="0" smtClean="0"/>
              <a:t>) </a:t>
            </a:r>
          </a:p>
          <a:p>
            <a:pPr marL="285750" indent="-285750">
              <a:buFont typeface="Wingdings" panose="05000000000000000000" pitchFamily="2" charset="2"/>
              <a:buChar char="q"/>
            </a:pPr>
            <a:endParaRPr lang="en-US" sz="1800" dirty="0"/>
          </a:p>
          <a:p>
            <a:pPr marL="285750" indent="-285750">
              <a:buFont typeface="Wingdings" panose="05000000000000000000" pitchFamily="2" charset="2"/>
              <a:buChar char="q"/>
            </a:pPr>
            <a:endParaRPr lang="en-US" sz="1800" dirty="0"/>
          </a:p>
        </p:txBody>
      </p:sp>
      <p:sp>
        <p:nvSpPr>
          <p:cNvPr id="2" name="Slide Number Placeholder 1"/>
          <p:cNvSpPr>
            <a:spLocks noGrp="1"/>
          </p:cNvSpPr>
          <p:nvPr>
            <p:ph type="sldNum" sz="quarter" idx="12"/>
          </p:nvPr>
        </p:nvSpPr>
        <p:spPr/>
        <p:txBody>
          <a:bodyPr/>
          <a:lstStyle/>
          <a:p>
            <a:fld id="{5A93F7F5-35B9-4299-9835-6DBC4B4B057F}" type="slidenum">
              <a:rPr lang="en-US" smtClean="0"/>
              <a:t>38</a:t>
            </a:fld>
            <a:endParaRPr lang="en-US"/>
          </a:p>
        </p:txBody>
      </p:sp>
    </p:spTree>
    <p:extLst>
      <p:ext uri="{BB962C8B-B14F-4D97-AF65-F5344CB8AC3E}">
        <p14:creationId xmlns:p14="http://schemas.microsoft.com/office/powerpoint/2010/main" val="18551869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93F7F5-35B9-4299-9835-6DBC4B4B057F}" type="slidenum">
              <a:rPr lang="en-US" smtClean="0"/>
              <a:t>39</a:t>
            </a:fld>
            <a:endParaRPr lang="en-US"/>
          </a:p>
        </p:txBody>
      </p:sp>
      <p:sp>
        <p:nvSpPr>
          <p:cNvPr id="3" name="Text Placeholder 6"/>
          <p:cNvSpPr txBox="1">
            <a:spLocks/>
          </p:cNvSpPr>
          <p:nvPr/>
        </p:nvSpPr>
        <p:spPr>
          <a:xfrm>
            <a:off x="319596" y="255232"/>
            <a:ext cx="10857826" cy="6732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b="1" dirty="0" smtClean="0">
                <a:solidFill>
                  <a:schemeClr val="accent5"/>
                </a:solidFill>
              </a:rPr>
              <a:t>QUESTIONS AND CONCERNS. </a:t>
            </a:r>
            <a:r>
              <a:rPr lang="en-US" sz="2000" dirty="0" smtClean="0">
                <a:solidFill>
                  <a:schemeClr val="accent5"/>
                </a:solidFill>
              </a:rPr>
              <a:t>Please reach out to the following POCs if you have any questions, concerns or requests regarding this transition.</a:t>
            </a:r>
          </a:p>
        </p:txBody>
      </p:sp>
      <p:sp>
        <p:nvSpPr>
          <p:cNvPr id="4" name="TextBox 3"/>
          <p:cNvSpPr txBox="1"/>
          <p:nvPr/>
        </p:nvSpPr>
        <p:spPr>
          <a:xfrm>
            <a:off x="319596" y="2139519"/>
            <a:ext cx="3506680" cy="1477328"/>
          </a:xfrm>
          <a:prstGeom prst="rect">
            <a:avLst/>
          </a:prstGeom>
          <a:noFill/>
        </p:spPr>
        <p:txBody>
          <a:bodyPr wrap="square" rtlCol="0">
            <a:spAutoFit/>
          </a:bodyPr>
          <a:lstStyle/>
          <a:p>
            <a:r>
              <a:rPr lang="en-US" b="1" dirty="0" smtClean="0">
                <a:latin typeface="+mj-lt"/>
              </a:rPr>
              <a:t>Ann Richmond</a:t>
            </a:r>
          </a:p>
          <a:p>
            <a:r>
              <a:rPr lang="en-US" dirty="0" smtClean="0">
                <a:latin typeface="+mj-lt"/>
              </a:rPr>
              <a:t>Staffing Policy Lead </a:t>
            </a:r>
          </a:p>
          <a:p>
            <a:r>
              <a:rPr lang="en-US" dirty="0">
                <a:latin typeface="+mj-lt"/>
              </a:rPr>
              <a:t>NSSC Human Resources Division</a:t>
            </a:r>
          </a:p>
          <a:p>
            <a:r>
              <a:rPr lang="en-US" dirty="0" smtClean="0">
                <a:latin typeface="+mj-lt"/>
                <a:hlinkClick r:id="rId2"/>
              </a:rPr>
              <a:t>Ann.E.Richmond@nasa.gov</a:t>
            </a:r>
            <a:endParaRPr lang="en-US" dirty="0" smtClean="0">
              <a:latin typeface="+mj-lt"/>
            </a:endParaRPr>
          </a:p>
          <a:p>
            <a:r>
              <a:rPr lang="en-US" dirty="0" smtClean="0">
                <a:latin typeface="+mj-lt"/>
              </a:rPr>
              <a:t>202-358-1981</a:t>
            </a:r>
            <a:endParaRPr lang="en-US" dirty="0">
              <a:latin typeface="+mj-lt"/>
            </a:endParaRPr>
          </a:p>
        </p:txBody>
      </p:sp>
      <p:sp>
        <p:nvSpPr>
          <p:cNvPr id="5" name="TextBox 4"/>
          <p:cNvSpPr txBox="1"/>
          <p:nvPr/>
        </p:nvSpPr>
        <p:spPr>
          <a:xfrm>
            <a:off x="4011227" y="2136631"/>
            <a:ext cx="3506680" cy="1477328"/>
          </a:xfrm>
          <a:prstGeom prst="rect">
            <a:avLst/>
          </a:prstGeom>
          <a:noFill/>
        </p:spPr>
        <p:txBody>
          <a:bodyPr wrap="square" rtlCol="0">
            <a:spAutoFit/>
          </a:bodyPr>
          <a:lstStyle/>
          <a:p>
            <a:r>
              <a:rPr lang="en-US" b="1" dirty="0" smtClean="0">
                <a:latin typeface="+mj-lt"/>
              </a:rPr>
              <a:t>Ashley Speed</a:t>
            </a:r>
          </a:p>
          <a:p>
            <a:r>
              <a:rPr lang="en-US" dirty="0" smtClean="0">
                <a:latin typeface="+mj-lt"/>
              </a:rPr>
              <a:t>Staffing Services Branch Chief</a:t>
            </a:r>
          </a:p>
          <a:p>
            <a:r>
              <a:rPr lang="en-US" dirty="0" smtClean="0">
                <a:latin typeface="+mj-lt"/>
              </a:rPr>
              <a:t>NSSC Human Resources Division</a:t>
            </a:r>
          </a:p>
          <a:p>
            <a:r>
              <a:rPr lang="en-US" dirty="0" smtClean="0">
                <a:latin typeface="+mj-lt"/>
                <a:hlinkClick r:id="rId3"/>
              </a:rPr>
              <a:t>Ashley.h.speed@nasa.gov</a:t>
            </a:r>
            <a:r>
              <a:rPr lang="en-US" dirty="0" smtClean="0">
                <a:latin typeface="+mj-lt"/>
              </a:rPr>
              <a:t> </a:t>
            </a:r>
          </a:p>
          <a:p>
            <a:r>
              <a:rPr lang="en-US" dirty="0" smtClean="0">
                <a:latin typeface="+mj-lt"/>
              </a:rPr>
              <a:t>228-813-6094</a:t>
            </a:r>
          </a:p>
        </p:txBody>
      </p:sp>
      <p:sp>
        <p:nvSpPr>
          <p:cNvPr id="6" name="TextBox 5"/>
          <p:cNvSpPr txBox="1"/>
          <p:nvPr/>
        </p:nvSpPr>
        <p:spPr>
          <a:xfrm>
            <a:off x="8072761" y="2136631"/>
            <a:ext cx="3506680" cy="1754326"/>
          </a:xfrm>
          <a:prstGeom prst="rect">
            <a:avLst/>
          </a:prstGeom>
          <a:noFill/>
        </p:spPr>
        <p:txBody>
          <a:bodyPr wrap="square" rtlCol="0">
            <a:spAutoFit/>
          </a:bodyPr>
          <a:lstStyle/>
          <a:p>
            <a:r>
              <a:rPr lang="en-US" b="1" dirty="0" smtClean="0">
                <a:latin typeface="+mj-lt"/>
              </a:rPr>
              <a:t>HC Transformation Inbox</a:t>
            </a:r>
          </a:p>
          <a:p>
            <a:r>
              <a:rPr lang="en-US" dirty="0" smtClean="0">
                <a:latin typeface="+mj-lt"/>
              </a:rPr>
              <a:t>Not-for-attribution email for all HC Transformation-related inquiries (including staffing consolidation)</a:t>
            </a:r>
          </a:p>
          <a:p>
            <a:r>
              <a:rPr lang="en-US" u="sng" dirty="0" smtClean="0">
                <a:latin typeface="+mj-lt"/>
                <a:hlinkClick r:id="rId4"/>
              </a:rPr>
              <a:t>hq-hc-transformation-feedback@mail.nasa.gov</a:t>
            </a:r>
            <a:endParaRPr lang="en-US" dirty="0"/>
          </a:p>
        </p:txBody>
      </p:sp>
      <p:cxnSp>
        <p:nvCxnSpPr>
          <p:cNvPr id="7" name="Straight Connector 6"/>
          <p:cNvCxnSpPr/>
          <p:nvPr/>
        </p:nvCxnSpPr>
        <p:spPr>
          <a:xfrm>
            <a:off x="3826276" y="1819923"/>
            <a:ext cx="0" cy="3986074"/>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702858" y="1819923"/>
            <a:ext cx="0" cy="3986074"/>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3045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002"/>
            <a:ext cx="10515600" cy="1051560"/>
          </a:xfrm>
        </p:spPr>
        <p:txBody>
          <a:bodyPr/>
          <a:lstStyle/>
          <a:p>
            <a:r>
              <a:rPr lang="en-US" dirty="0" smtClean="0"/>
              <a:t>What are the impacts to those involved?</a:t>
            </a:r>
            <a:endParaRPr lang="en-US" dirty="0"/>
          </a:p>
        </p:txBody>
      </p:sp>
      <p:graphicFrame>
        <p:nvGraphicFramePr>
          <p:cNvPr id="5" name="Content Placeholder 4"/>
          <p:cNvGraphicFramePr>
            <a:graphicFrameLocks noGrp="1"/>
          </p:cNvGraphicFramePr>
          <p:nvPr>
            <p:ph idx="1"/>
            <p:extLst/>
          </p:nvPr>
        </p:nvGraphicFramePr>
        <p:xfrm>
          <a:off x="73018" y="1110562"/>
          <a:ext cx="12045964" cy="5521960"/>
        </p:xfrm>
        <a:graphic>
          <a:graphicData uri="http://schemas.openxmlformats.org/drawingml/2006/table">
            <a:tbl>
              <a:tblPr firstRow="1" bandRow="1">
                <a:tableStyleId>{5940675A-B579-460E-94D1-54222C63F5DA}</a:tableStyleId>
              </a:tblPr>
              <a:tblGrid>
                <a:gridCol w="1355732">
                  <a:extLst>
                    <a:ext uri="{9D8B030D-6E8A-4147-A177-3AD203B41FA5}">
                      <a16:colId xmlns="" xmlns:a16="http://schemas.microsoft.com/office/drawing/2014/main" val="20000"/>
                    </a:ext>
                  </a:extLst>
                </a:gridCol>
                <a:gridCol w="2562225">
                  <a:extLst>
                    <a:ext uri="{9D8B030D-6E8A-4147-A177-3AD203B41FA5}">
                      <a16:colId xmlns="" xmlns:a16="http://schemas.microsoft.com/office/drawing/2014/main" val="20001"/>
                    </a:ext>
                  </a:extLst>
                </a:gridCol>
                <a:gridCol w="3305175">
                  <a:extLst>
                    <a:ext uri="{9D8B030D-6E8A-4147-A177-3AD203B41FA5}">
                      <a16:colId xmlns="" xmlns:a16="http://schemas.microsoft.com/office/drawing/2014/main" val="20002"/>
                    </a:ext>
                  </a:extLst>
                </a:gridCol>
                <a:gridCol w="2790825">
                  <a:extLst>
                    <a:ext uri="{9D8B030D-6E8A-4147-A177-3AD203B41FA5}">
                      <a16:colId xmlns="" xmlns:a16="http://schemas.microsoft.com/office/drawing/2014/main" val="20003"/>
                    </a:ext>
                  </a:extLst>
                </a:gridCol>
                <a:gridCol w="2032007">
                  <a:extLst>
                    <a:ext uri="{9D8B030D-6E8A-4147-A177-3AD203B41FA5}">
                      <a16:colId xmlns="" xmlns:a16="http://schemas.microsoft.com/office/drawing/2014/main" val="20004"/>
                    </a:ext>
                  </a:extLst>
                </a:gridCol>
              </a:tblGrid>
              <a:tr h="370840">
                <a:tc>
                  <a:txBody>
                    <a:bodyPr/>
                    <a:lstStyle/>
                    <a:p>
                      <a:endParaRPr lang="en-US" sz="1200" dirty="0"/>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600" b="1" dirty="0" smtClean="0">
                          <a:latin typeface="+mj-lt"/>
                        </a:rPr>
                        <a:t>Hiring</a:t>
                      </a:r>
                      <a:r>
                        <a:rPr lang="en-US" sz="1600" b="1" baseline="0" dirty="0" smtClean="0">
                          <a:latin typeface="+mj-lt"/>
                        </a:rPr>
                        <a:t> Managers</a:t>
                      </a:r>
                      <a:endParaRPr lang="en-US" sz="1600" b="1" dirty="0">
                        <a:latin typeface="+mj-lt"/>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latin typeface="+mj-lt"/>
                        </a:rPr>
                        <a:t>Center HR Offices</a:t>
                      </a:r>
                      <a:endParaRPr lang="en-US" sz="1600" b="1" dirty="0">
                        <a:latin typeface="+mj-lt"/>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latin typeface="+mj-lt"/>
                        </a:rPr>
                        <a:t>NSSC Staffing Services Branch</a:t>
                      </a:r>
                      <a:endParaRPr lang="en-US" sz="1600" b="1" dirty="0">
                        <a:latin typeface="+mj-lt"/>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1" dirty="0" smtClean="0">
                          <a:latin typeface="+mj-lt"/>
                        </a:rPr>
                        <a:t>Applicants/ Employees</a:t>
                      </a:r>
                      <a:endParaRPr lang="en-US" sz="1600" b="1" dirty="0">
                        <a:latin typeface="+mj-lt"/>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pPr marL="285750" indent="-285750" algn="r">
                        <a:buSzPct val="150000"/>
                        <a:buFont typeface="Wingdings" panose="05000000000000000000" pitchFamily="2" charset="2"/>
                        <a:buChar char="ü"/>
                      </a:pPr>
                      <a:r>
                        <a:rPr lang="en-US" sz="1400" b="1" dirty="0" smtClean="0">
                          <a:solidFill>
                            <a:srgbClr val="00B050"/>
                          </a:solidFill>
                          <a:latin typeface="+mj-lt"/>
                        </a:rPr>
                        <a:t>START</a:t>
                      </a:r>
                      <a:endParaRPr lang="en-US" sz="1400" b="1" dirty="0">
                        <a:solidFill>
                          <a:srgbClr val="00B050"/>
                        </a:solidFill>
                        <a:latin typeface="+mj-lt"/>
                      </a:endParaRPr>
                    </a:p>
                  </a:txBody>
                  <a:tcPr>
                    <a:lnL w="12700" cmpd="sng">
                      <a:noFill/>
                    </a:lnL>
                    <a:lnR w="12700" cap="flat" cmpd="sng" algn="ctr">
                      <a:noFill/>
                      <a:prstDash val="solid"/>
                      <a:round/>
                      <a:headEnd type="none" w="med" len="med"/>
                      <a:tailEnd type="none" w="med" len="med"/>
                    </a:lnR>
                    <a:lnT w="12700" cmpd="sng">
                      <a:noFill/>
                    </a:lnT>
                    <a:lnB w="1905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spcAft>
                          <a:spcPts val="300"/>
                        </a:spcAft>
                        <a:buClr>
                          <a:srgbClr val="00B050"/>
                        </a:buClr>
                        <a:buFont typeface="Wingdings" panose="05000000000000000000" pitchFamily="2" charset="2"/>
                        <a:buChar char="ü"/>
                      </a:pPr>
                      <a:r>
                        <a:rPr lang="en-US" sz="1200" dirty="0" smtClean="0">
                          <a:solidFill>
                            <a:schemeClr val="tx1"/>
                          </a:solidFill>
                        </a:rPr>
                        <a:t>Using </a:t>
                      </a:r>
                      <a:r>
                        <a:rPr lang="en-US" sz="1200" b="1" dirty="0" err="1" smtClean="0">
                          <a:solidFill>
                            <a:schemeClr val="tx1"/>
                          </a:solidFill>
                        </a:rPr>
                        <a:t>ServiceNow</a:t>
                      </a:r>
                      <a:r>
                        <a:rPr lang="en-US" sz="1200" b="1" dirty="0" smtClean="0">
                          <a:solidFill>
                            <a:schemeClr val="tx1"/>
                          </a:solidFill>
                        </a:rPr>
                        <a:t> to initiate all</a:t>
                      </a:r>
                      <a:r>
                        <a:rPr lang="en-US" sz="1200" b="1" baseline="0" dirty="0" smtClean="0">
                          <a:solidFill>
                            <a:schemeClr val="tx1"/>
                          </a:solidFill>
                        </a:rPr>
                        <a:t> hiring </a:t>
                      </a:r>
                      <a:r>
                        <a:rPr lang="en-US" sz="1200" b="1" i="1" u="sng" baseline="0" dirty="0" smtClean="0">
                          <a:solidFill>
                            <a:schemeClr val="tx1"/>
                          </a:solidFill>
                        </a:rPr>
                        <a:t>and</a:t>
                      </a:r>
                      <a:r>
                        <a:rPr lang="en-US" sz="1200" b="1" baseline="0" dirty="0" smtClean="0">
                          <a:solidFill>
                            <a:schemeClr val="tx1"/>
                          </a:solidFill>
                        </a:rPr>
                        <a:t> personnel actions</a:t>
                      </a:r>
                      <a:endParaRPr lang="en-US" sz="1200" strike="sngStrike" baseline="0" dirty="0" smtClean="0">
                        <a:solidFill>
                          <a:schemeClr val="tx1"/>
                        </a:solidFill>
                      </a:endParaRPr>
                    </a:p>
                    <a:p>
                      <a:pPr marL="171450" marR="0" lvl="0" indent="-171450" algn="l" defTabSz="914400" rtl="0" eaLnBrk="1" fontAlgn="auto" latinLnBrk="0" hangingPunct="1">
                        <a:lnSpc>
                          <a:spcPct val="100000"/>
                        </a:lnSpc>
                        <a:spcBef>
                          <a:spcPts val="0"/>
                        </a:spcBef>
                        <a:spcAft>
                          <a:spcPts val="300"/>
                        </a:spcAft>
                        <a:buClr>
                          <a:srgbClr val="00B050"/>
                        </a:buClr>
                        <a:buSzTx/>
                        <a:buFont typeface="Wingdings" panose="05000000000000000000" pitchFamily="2" charset="2"/>
                        <a:buChar char="ü"/>
                        <a:tabLst/>
                        <a:defRPr/>
                      </a:pPr>
                      <a:r>
                        <a:rPr lang="en-US" sz="1200" dirty="0" smtClean="0">
                          <a:solidFill>
                            <a:schemeClr val="tx1"/>
                          </a:solidFill>
                        </a:rPr>
                        <a:t>Monitoring the status</a:t>
                      </a:r>
                      <a:r>
                        <a:rPr lang="en-US" sz="1200" baseline="0" dirty="0" smtClean="0">
                          <a:solidFill>
                            <a:schemeClr val="tx1"/>
                          </a:solidFill>
                        </a:rPr>
                        <a:t> of their hiring and PAP actions and coordinating with NSSC via  </a:t>
                      </a:r>
                      <a:r>
                        <a:rPr lang="en-US" sz="1200" baseline="0" dirty="0" err="1" smtClean="0">
                          <a:solidFill>
                            <a:schemeClr val="tx1"/>
                          </a:solidFill>
                        </a:rPr>
                        <a:t>ServiceNow</a:t>
                      </a:r>
                      <a:endParaRPr lang="en-US" sz="1200" dirty="0" smtClean="0">
                        <a:solidFill>
                          <a:schemeClr val="tx1"/>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905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spcAft>
                          <a:spcPts val="300"/>
                        </a:spcAft>
                        <a:buClr>
                          <a:srgbClr val="00B050"/>
                        </a:buClr>
                        <a:buFont typeface="Wingdings" panose="05000000000000000000" pitchFamily="2" charset="2"/>
                        <a:buChar char="ü"/>
                      </a:pPr>
                      <a:r>
                        <a:rPr lang="en-US" sz="1200" b="1" dirty="0" smtClean="0">
                          <a:solidFill>
                            <a:schemeClr val="tx1"/>
                          </a:solidFill>
                        </a:rPr>
                        <a:t>Providing</a:t>
                      </a:r>
                      <a:r>
                        <a:rPr lang="en-US" sz="1200" b="1" baseline="0" dirty="0" smtClean="0">
                          <a:solidFill>
                            <a:schemeClr val="tx1"/>
                          </a:solidFill>
                        </a:rPr>
                        <a:t> HR Business Partners (HRBPs) </a:t>
                      </a:r>
                      <a:r>
                        <a:rPr lang="en-US" sz="1200" baseline="0" dirty="0" smtClean="0">
                          <a:solidFill>
                            <a:schemeClr val="tx1"/>
                          </a:solidFill>
                        </a:rPr>
                        <a:t>as strategic advisors to hiring managers</a:t>
                      </a:r>
                    </a:p>
                    <a:p>
                      <a:pPr marL="171450" indent="-171450">
                        <a:spcAft>
                          <a:spcPts val="300"/>
                        </a:spcAft>
                        <a:buClr>
                          <a:srgbClr val="00B050"/>
                        </a:buClr>
                        <a:buFont typeface="Wingdings" panose="05000000000000000000" pitchFamily="2" charset="2"/>
                        <a:buChar char="ü"/>
                      </a:pPr>
                      <a:r>
                        <a:rPr lang="en-US" sz="1200" dirty="0" smtClean="0">
                          <a:solidFill>
                            <a:schemeClr val="tx1"/>
                          </a:solidFill>
                        </a:rPr>
                        <a:t>Validating and/or submitting all requests for actions in ServiceNow</a:t>
                      </a:r>
                    </a:p>
                  </a:txBody>
                  <a:tcPr>
                    <a:lnL w="12700" cmpd="sng">
                      <a:noFill/>
                    </a:lnL>
                    <a:lnR w="12700" cmpd="sng">
                      <a:noFill/>
                    </a:lnR>
                    <a:lnT w="12700" cap="flat" cmpd="sng" algn="ctr">
                      <a:noFill/>
                      <a:prstDash val="solid"/>
                      <a:round/>
                      <a:headEnd type="none" w="med" len="med"/>
                      <a:tailEnd type="none" w="med" len="med"/>
                    </a:lnT>
                    <a:lnB w="1905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marL="171450" indent="-171450">
                        <a:spcAft>
                          <a:spcPts val="300"/>
                        </a:spcAft>
                        <a:buClr>
                          <a:srgbClr val="00B050"/>
                        </a:buClr>
                        <a:buFont typeface="Wingdings" panose="05000000000000000000" pitchFamily="2" charset="2"/>
                        <a:buChar char="ü"/>
                      </a:pPr>
                      <a:r>
                        <a:rPr lang="en-US" sz="1200" dirty="0" smtClean="0">
                          <a:solidFill>
                            <a:schemeClr val="tx1"/>
                          </a:solidFill>
                        </a:rPr>
                        <a:t>Providing </a:t>
                      </a:r>
                      <a:r>
                        <a:rPr lang="en-US" sz="1200" b="1" dirty="0" smtClean="0">
                          <a:solidFill>
                            <a:schemeClr val="tx1"/>
                          </a:solidFill>
                        </a:rPr>
                        <a:t>reach back SME support </a:t>
                      </a:r>
                      <a:r>
                        <a:rPr lang="en-US" sz="1200" dirty="0" smtClean="0">
                          <a:solidFill>
                            <a:schemeClr val="tx1"/>
                          </a:solidFill>
                        </a:rPr>
                        <a:t>on staffing regulations and policy to Center HROs</a:t>
                      </a:r>
                    </a:p>
                    <a:p>
                      <a:pPr marL="171450" indent="-171450">
                        <a:spcAft>
                          <a:spcPts val="300"/>
                        </a:spcAft>
                        <a:buClr>
                          <a:srgbClr val="00B050"/>
                        </a:buClr>
                        <a:buFont typeface="Wingdings" panose="05000000000000000000" pitchFamily="2" charset="2"/>
                        <a:buChar char="ü"/>
                      </a:pPr>
                      <a:r>
                        <a:rPr lang="en-US" sz="1200" dirty="0" smtClean="0">
                          <a:solidFill>
                            <a:schemeClr val="tx1"/>
                          </a:solidFill>
                        </a:rPr>
                        <a:t>Providing guidance to managers on category rating, Veterans preference, etc. </a:t>
                      </a:r>
                    </a:p>
                    <a:p>
                      <a:pPr marL="171450" indent="-171450">
                        <a:spcAft>
                          <a:spcPts val="300"/>
                        </a:spcAft>
                        <a:buClr>
                          <a:srgbClr val="00B050"/>
                        </a:buClr>
                        <a:buFont typeface="Wingdings" panose="05000000000000000000" pitchFamily="2" charset="2"/>
                        <a:buChar char="ü"/>
                      </a:pPr>
                      <a:r>
                        <a:rPr lang="en-US" sz="1200" dirty="0" smtClean="0">
                          <a:solidFill>
                            <a:schemeClr val="tx1"/>
                          </a:solidFill>
                        </a:rPr>
                        <a:t>Posting </a:t>
                      </a:r>
                      <a:r>
                        <a:rPr lang="en-US" sz="1200" b="1" dirty="0" smtClean="0">
                          <a:solidFill>
                            <a:schemeClr val="tx1"/>
                          </a:solidFill>
                        </a:rPr>
                        <a:t>vacancy announcements</a:t>
                      </a:r>
                      <a:r>
                        <a:rPr lang="en-US" sz="1200" dirty="0" smtClean="0">
                          <a:solidFill>
                            <a:schemeClr val="tx1"/>
                          </a:solidFill>
                        </a:rPr>
                        <a:t>, including development of job analysis</a:t>
                      </a:r>
                    </a:p>
                    <a:p>
                      <a:pPr marL="171450" indent="-171450">
                        <a:spcAft>
                          <a:spcPts val="300"/>
                        </a:spcAft>
                        <a:buClr>
                          <a:srgbClr val="00B050"/>
                        </a:buClr>
                        <a:buFont typeface="Wingdings" panose="05000000000000000000" pitchFamily="2" charset="2"/>
                        <a:buChar char="ü"/>
                      </a:pPr>
                      <a:r>
                        <a:rPr lang="en-US" sz="1200" dirty="0" smtClean="0">
                          <a:solidFill>
                            <a:schemeClr val="tx1"/>
                          </a:solidFill>
                        </a:rPr>
                        <a:t>Responding</a:t>
                      </a:r>
                      <a:r>
                        <a:rPr lang="en-US" sz="1200" baseline="0" dirty="0" smtClean="0">
                          <a:solidFill>
                            <a:schemeClr val="tx1"/>
                          </a:solidFill>
                        </a:rPr>
                        <a:t> to applicant inquiries</a:t>
                      </a:r>
                      <a:endParaRPr lang="en-US" sz="1200" dirty="0" smtClean="0">
                        <a:solidFill>
                          <a:schemeClr val="tx1"/>
                        </a:solidFill>
                      </a:endParaRPr>
                    </a:p>
                    <a:p>
                      <a:pPr marL="171450" indent="-171450">
                        <a:spcAft>
                          <a:spcPts val="300"/>
                        </a:spcAft>
                        <a:buClr>
                          <a:srgbClr val="00B050"/>
                        </a:buClr>
                        <a:buFont typeface="Wingdings" panose="05000000000000000000" pitchFamily="2" charset="2"/>
                        <a:buChar char="ü"/>
                      </a:pPr>
                      <a:r>
                        <a:rPr lang="en-US" sz="1200" b="1" dirty="0" smtClean="0">
                          <a:solidFill>
                            <a:schemeClr val="tx1"/>
                          </a:solidFill>
                        </a:rPr>
                        <a:t>Performing qualifications </a:t>
                      </a:r>
                      <a:r>
                        <a:rPr lang="en-US" sz="1200" dirty="0" smtClean="0">
                          <a:solidFill>
                            <a:schemeClr val="tx1"/>
                          </a:solidFill>
                        </a:rPr>
                        <a:t>and issuing</a:t>
                      </a:r>
                      <a:r>
                        <a:rPr lang="en-US" sz="1200" baseline="0" dirty="0" smtClean="0">
                          <a:solidFill>
                            <a:schemeClr val="tx1"/>
                          </a:solidFill>
                        </a:rPr>
                        <a:t> certs (competitive and non-competitive hires)</a:t>
                      </a:r>
                      <a:endParaRPr lang="en-US" sz="1200" dirty="0" smtClean="0">
                        <a:solidFill>
                          <a:schemeClr val="tx1"/>
                        </a:solidFill>
                      </a:endParaRPr>
                    </a:p>
                    <a:p>
                      <a:pPr marL="171450" indent="-171450">
                        <a:spcAft>
                          <a:spcPts val="300"/>
                        </a:spcAft>
                        <a:buClr>
                          <a:srgbClr val="00B050"/>
                        </a:buClr>
                        <a:buFont typeface="Wingdings" panose="05000000000000000000" pitchFamily="2" charset="2"/>
                        <a:buChar char="ü"/>
                      </a:pPr>
                      <a:r>
                        <a:rPr lang="en-US" sz="1200" dirty="0" smtClean="0">
                          <a:solidFill>
                            <a:schemeClr val="tx1"/>
                          </a:solidFill>
                        </a:rPr>
                        <a:t>Making offers</a:t>
                      </a:r>
                    </a:p>
                    <a:p>
                      <a:pPr marL="171450" marR="0" lvl="0" indent="-171450" algn="l" defTabSz="914400" rtl="0" eaLnBrk="1" fontAlgn="auto" latinLnBrk="0" hangingPunct="1">
                        <a:lnSpc>
                          <a:spcPct val="100000"/>
                        </a:lnSpc>
                        <a:spcBef>
                          <a:spcPts val="0"/>
                        </a:spcBef>
                        <a:spcAft>
                          <a:spcPts val="300"/>
                        </a:spcAft>
                        <a:buClr>
                          <a:srgbClr val="00B050"/>
                        </a:buClr>
                        <a:buSzTx/>
                        <a:buFont typeface="Wingdings" panose="05000000000000000000" pitchFamily="2" charset="2"/>
                        <a:buChar char="ü"/>
                        <a:tabLst/>
                        <a:defRPr/>
                      </a:pPr>
                      <a:r>
                        <a:rPr lang="en-US" sz="1200" dirty="0" smtClean="0">
                          <a:solidFill>
                            <a:schemeClr val="tx1"/>
                          </a:solidFill>
                        </a:rPr>
                        <a:t>Acting</a:t>
                      </a:r>
                      <a:r>
                        <a:rPr lang="en-US" sz="1200" baseline="0" dirty="0" smtClean="0">
                          <a:solidFill>
                            <a:schemeClr val="tx1"/>
                          </a:solidFill>
                        </a:rPr>
                        <a:t> as</a:t>
                      </a:r>
                      <a:r>
                        <a:rPr lang="en-US" sz="1200" b="0" baseline="0" dirty="0" smtClean="0">
                          <a:solidFill>
                            <a:schemeClr val="tx1"/>
                          </a:solidFill>
                        </a:rPr>
                        <a:t> a </a:t>
                      </a:r>
                      <a:r>
                        <a:rPr lang="en-US" sz="1200" b="1" baseline="0" dirty="0" smtClean="0">
                          <a:solidFill>
                            <a:schemeClr val="tx1"/>
                          </a:solidFill>
                        </a:rPr>
                        <a:t>l</a:t>
                      </a:r>
                      <a:r>
                        <a:rPr lang="en-US" sz="1200" b="1" dirty="0" smtClean="0">
                          <a:solidFill>
                            <a:schemeClr val="tx1"/>
                          </a:solidFill>
                        </a:rPr>
                        <a:t>iaison with Center HRO and selectee </a:t>
                      </a:r>
                      <a:r>
                        <a:rPr lang="en-US" sz="1200" dirty="0" smtClean="0">
                          <a:solidFill>
                            <a:schemeClr val="tx1"/>
                          </a:solidFill>
                        </a:rPr>
                        <a:t>on incentives</a:t>
                      </a:r>
                    </a:p>
                    <a:p>
                      <a:pPr marL="171450" indent="-171450">
                        <a:spcAft>
                          <a:spcPts val="300"/>
                        </a:spcAft>
                        <a:buClr>
                          <a:srgbClr val="00B050"/>
                        </a:buClr>
                        <a:buFont typeface="Wingdings" panose="05000000000000000000" pitchFamily="2" charset="2"/>
                        <a:buChar char="ü"/>
                      </a:pPr>
                      <a:r>
                        <a:rPr lang="en-US" sz="1200" dirty="0" smtClean="0">
                          <a:solidFill>
                            <a:schemeClr val="tx1"/>
                          </a:solidFill>
                        </a:rPr>
                        <a:t>Inputting gains and publishing records in </a:t>
                      </a:r>
                      <a:r>
                        <a:rPr lang="en-US" sz="1200" b="1" dirty="0" smtClean="0">
                          <a:solidFill>
                            <a:schemeClr val="tx1"/>
                          </a:solidFill>
                        </a:rPr>
                        <a:t>WTTS</a:t>
                      </a:r>
                    </a:p>
                    <a:p>
                      <a:pPr marL="171450" indent="-171450">
                        <a:spcAft>
                          <a:spcPts val="300"/>
                        </a:spcAft>
                        <a:buClr>
                          <a:srgbClr val="00B050"/>
                        </a:buClr>
                        <a:buFont typeface="Wingdings" panose="05000000000000000000" pitchFamily="2" charset="2"/>
                        <a:buChar char="ü"/>
                      </a:pPr>
                      <a:r>
                        <a:rPr lang="en-US" sz="1200" b="1" dirty="0" smtClean="0">
                          <a:solidFill>
                            <a:schemeClr val="tx1"/>
                          </a:solidFill>
                        </a:rPr>
                        <a:t>Processing </a:t>
                      </a:r>
                      <a:r>
                        <a:rPr lang="en-US" sz="1200" b="1" i="1" u="sng" dirty="0" smtClean="0">
                          <a:solidFill>
                            <a:schemeClr val="tx1"/>
                          </a:solidFill>
                        </a:rPr>
                        <a:t>ALL</a:t>
                      </a:r>
                      <a:r>
                        <a:rPr lang="en-US" sz="1200" b="1" dirty="0" smtClean="0">
                          <a:solidFill>
                            <a:schemeClr val="tx1"/>
                          </a:solidFill>
                        </a:rPr>
                        <a:t> personnel actions </a:t>
                      </a:r>
                      <a:r>
                        <a:rPr lang="en-US" sz="1200" dirty="0" smtClean="0">
                          <a:solidFill>
                            <a:schemeClr val="tx1"/>
                          </a:solidFill>
                        </a:rPr>
                        <a:t>in FPPS</a:t>
                      </a:r>
                    </a:p>
                    <a:p>
                      <a:pPr marL="171450" indent="-171450">
                        <a:spcAft>
                          <a:spcPts val="300"/>
                        </a:spcAft>
                        <a:buClr>
                          <a:srgbClr val="00B050"/>
                        </a:buClr>
                        <a:buFont typeface="Wingdings" panose="05000000000000000000" pitchFamily="2" charset="2"/>
                        <a:buChar char="ü"/>
                      </a:pPr>
                      <a:r>
                        <a:rPr lang="en-US" sz="1200" dirty="0" smtClean="0">
                          <a:solidFill>
                            <a:schemeClr val="tx1"/>
                          </a:solidFill>
                        </a:rPr>
                        <a:t>To maintain and distribute reports to Center HROs, e.g., NTE, WGI, Probationary Period</a:t>
                      </a:r>
                    </a:p>
                  </a:txBody>
                  <a:tcPr>
                    <a:lnL w="12700" cmpd="sng">
                      <a:noFill/>
                    </a:lnL>
                    <a:lnR w="12700" cmpd="sng">
                      <a:noFill/>
                    </a:lnR>
                    <a:lnT w="12700" cap="flat" cmpd="sng" algn="ctr">
                      <a:noFill/>
                      <a:prstDash val="solid"/>
                      <a:round/>
                      <a:headEnd type="none" w="med" len="med"/>
                      <a:tailEnd type="none" w="med" len="med"/>
                    </a:lnT>
                    <a:lnB w="1905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spcAft>
                          <a:spcPts val="300"/>
                        </a:spcAft>
                        <a:buClr>
                          <a:srgbClr val="00B050"/>
                        </a:buClr>
                        <a:buFont typeface="Wingdings" panose="05000000000000000000" pitchFamily="2" charset="2"/>
                        <a:buNone/>
                      </a:pPr>
                      <a:endParaRPr lang="en-US" sz="1200" strike="sngStrike" dirty="0">
                        <a:solidFill>
                          <a:schemeClr val="tx1"/>
                        </a:solidFill>
                      </a:endParaRPr>
                    </a:p>
                  </a:txBody>
                  <a:tcPr>
                    <a:lnL w="12700" cmpd="sng">
                      <a:noFill/>
                    </a:lnL>
                    <a:lnR w="12700" cmpd="sng">
                      <a:noFill/>
                    </a:lnR>
                    <a:lnT w="12700" cap="flat" cmpd="sng" algn="ctr">
                      <a:noFill/>
                      <a:prstDash val="solid"/>
                      <a:round/>
                      <a:headEnd type="none" w="med" len="med"/>
                      <a:tailEnd type="none" w="med" len="med"/>
                    </a:lnT>
                    <a:lnB w="1905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1"/>
                  </a:ext>
                </a:extLst>
              </a:tr>
              <a:tr h="370840">
                <a:tc>
                  <a:txBody>
                    <a:bodyPr/>
                    <a:lstStyle/>
                    <a:p>
                      <a:pPr marL="285750" indent="-285750" algn="r">
                        <a:buSzPct val="150000"/>
                        <a:buFont typeface="Wingdings 2" panose="05020102010507070707" pitchFamily="18" charset="2"/>
                        <a:buChar char="O"/>
                      </a:pPr>
                      <a:r>
                        <a:rPr lang="en-US" sz="1400" b="1" dirty="0" smtClean="0">
                          <a:solidFill>
                            <a:srgbClr val="FF0000"/>
                          </a:solidFill>
                          <a:latin typeface="+mj-lt"/>
                        </a:rPr>
                        <a:t>STOP</a:t>
                      </a:r>
                      <a:endParaRPr lang="en-US" sz="1400" b="1" dirty="0">
                        <a:solidFill>
                          <a:srgbClr val="FF0000"/>
                        </a:solidFill>
                        <a:latin typeface="+mj-lt"/>
                      </a:endParaRPr>
                    </a:p>
                  </a:txBody>
                  <a:tcPr>
                    <a:lnL w="12700" cmpd="sng">
                      <a:noFill/>
                    </a:lnL>
                    <a:lnR w="12700" cap="flat" cmpd="sng" algn="ctr">
                      <a:noFill/>
                      <a:prstDash val="solid"/>
                      <a:round/>
                      <a:headEnd type="none" w="med" len="med"/>
                      <a:tailEnd type="none" w="med" len="med"/>
                    </a:lnR>
                    <a:lnT w="19050" cap="flat" cmpd="sng" algn="ctr">
                      <a:solidFill>
                        <a:schemeClr val="bg1">
                          <a:lumMod val="50000"/>
                        </a:schemeClr>
                      </a:solidFill>
                      <a:prstDash val="dot"/>
                      <a:round/>
                      <a:headEnd type="none" w="med" len="med"/>
                      <a:tailEnd type="none" w="med" len="med"/>
                    </a:lnT>
                    <a:lnB w="1905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71450" indent="-171450">
                        <a:spcAft>
                          <a:spcPts val="300"/>
                        </a:spcAft>
                        <a:buClr>
                          <a:srgbClr val="C00000"/>
                        </a:buClr>
                        <a:buFont typeface="Wingdings 2" panose="05020102010507070707" pitchFamily="18" charset="2"/>
                        <a:buChar char="O"/>
                      </a:pPr>
                      <a:r>
                        <a:rPr lang="en-US" sz="1200" b="1" dirty="0" smtClean="0">
                          <a:solidFill>
                            <a:schemeClr val="tx1"/>
                          </a:solidFill>
                        </a:rPr>
                        <a:t>Using the RFE Portlet </a:t>
                      </a:r>
                      <a:r>
                        <a:rPr lang="en-US" sz="1200" dirty="0" smtClean="0">
                          <a:solidFill>
                            <a:schemeClr val="tx1"/>
                          </a:solidFill>
                        </a:rPr>
                        <a:t>(HR Portal) to initiate hiring</a:t>
                      </a:r>
                      <a:endParaRPr lang="en-US" sz="1200" strike="sngStrike" dirty="0" smtClean="0">
                        <a:solidFill>
                          <a:schemeClr val="tx1"/>
                        </a:solidFill>
                      </a:endParaRPr>
                    </a:p>
                    <a:p>
                      <a:pPr marL="171450" indent="-171450">
                        <a:spcAft>
                          <a:spcPts val="300"/>
                        </a:spcAft>
                        <a:buClr>
                          <a:srgbClr val="C00000"/>
                        </a:buClr>
                        <a:buFont typeface="Wingdings 2" panose="05020102010507070707" pitchFamily="18" charset="2"/>
                        <a:buChar char="O"/>
                      </a:pPr>
                      <a:r>
                        <a:rPr lang="en-US" sz="1200" strike="noStrike" dirty="0" smtClean="0">
                          <a:solidFill>
                            <a:schemeClr val="tx1"/>
                          </a:solidFill>
                        </a:rPr>
                        <a:t>Using FPPS to initiate personnel  actions</a:t>
                      </a:r>
                    </a:p>
                    <a:p>
                      <a:pPr marL="171450" marR="0" lvl="0" indent="-171450" algn="l" defTabSz="914400" rtl="0" eaLnBrk="1" fontAlgn="auto" latinLnBrk="0" hangingPunct="1">
                        <a:lnSpc>
                          <a:spcPct val="100000"/>
                        </a:lnSpc>
                        <a:spcBef>
                          <a:spcPts val="0"/>
                        </a:spcBef>
                        <a:spcAft>
                          <a:spcPts val="300"/>
                        </a:spcAft>
                        <a:buClr>
                          <a:srgbClr val="C00000"/>
                        </a:buClr>
                        <a:buSzTx/>
                        <a:buFont typeface="Wingdings 2" panose="05020102010507070707" pitchFamily="18" charset="2"/>
                        <a:buChar char="O"/>
                        <a:tabLst/>
                        <a:defRPr/>
                      </a:pPr>
                      <a:r>
                        <a:rPr lang="en-US" sz="1200" dirty="0" smtClean="0">
                          <a:solidFill>
                            <a:schemeClr val="tx1"/>
                          </a:solidFill>
                        </a:rPr>
                        <a:t>Working with Center</a:t>
                      </a:r>
                      <a:r>
                        <a:rPr lang="en-US" sz="1200" baseline="0" dirty="0" smtClean="0">
                          <a:solidFill>
                            <a:schemeClr val="tx1"/>
                          </a:solidFill>
                        </a:rPr>
                        <a:t> HR Specialist to complete hiring actions</a:t>
                      </a:r>
                      <a:endParaRPr lang="en-US" sz="1200" strike="sngStrike" dirty="0" smtClean="0">
                        <a:solidFill>
                          <a:schemeClr val="tx1"/>
                        </a:solidFill>
                      </a:endParaRPr>
                    </a:p>
                  </a:txBody>
                  <a:tcPr>
                    <a:lnL w="12700" cap="flat" cmpd="sng" algn="ctr">
                      <a:noFill/>
                      <a:prstDash val="solid"/>
                      <a:round/>
                      <a:headEnd type="none" w="med" len="med"/>
                      <a:tailEnd type="none" w="med" len="med"/>
                    </a:lnL>
                    <a:lnR w="12700" cmpd="sng">
                      <a:noFill/>
                    </a:lnR>
                    <a:lnT w="19050" cap="flat" cmpd="sng" algn="ctr">
                      <a:solidFill>
                        <a:schemeClr val="bg1">
                          <a:lumMod val="50000"/>
                        </a:schemeClr>
                      </a:solidFill>
                      <a:prstDash val="dot"/>
                      <a:round/>
                      <a:headEnd type="none" w="med" len="med"/>
                      <a:tailEnd type="none" w="med" len="med"/>
                    </a:lnT>
                    <a:lnB w="1905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spcAft>
                          <a:spcPts val="300"/>
                        </a:spcAft>
                        <a:buClr>
                          <a:srgbClr val="C00000"/>
                        </a:buClr>
                        <a:buFont typeface="Wingdings 2" panose="05020102010507070707" pitchFamily="18" charset="2"/>
                        <a:buChar char="O"/>
                      </a:pPr>
                      <a:r>
                        <a:rPr lang="en-US" sz="1200" b="1" dirty="0" smtClean="0">
                          <a:solidFill>
                            <a:schemeClr val="tx1"/>
                          </a:solidFill>
                        </a:rPr>
                        <a:t>Performing the staffing function</a:t>
                      </a:r>
                      <a:r>
                        <a:rPr lang="en-US" sz="1200" b="1" baseline="0" dirty="0" smtClean="0">
                          <a:solidFill>
                            <a:schemeClr val="tx1"/>
                          </a:solidFill>
                        </a:rPr>
                        <a:t> </a:t>
                      </a:r>
                      <a:r>
                        <a:rPr lang="en-US" sz="1200" baseline="0" dirty="0" smtClean="0">
                          <a:solidFill>
                            <a:schemeClr val="tx1"/>
                          </a:solidFill>
                        </a:rPr>
                        <a:t>and associated support</a:t>
                      </a:r>
                      <a:r>
                        <a:rPr lang="en-US" sz="1200" dirty="0" smtClean="0">
                          <a:solidFill>
                            <a:schemeClr val="tx1"/>
                          </a:solidFill>
                        </a:rPr>
                        <a:t> (e.g., vacancy</a:t>
                      </a:r>
                      <a:r>
                        <a:rPr lang="en-US" sz="1200" baseline="0" dirty="0" smtClean="0">
                          <a:solidFill>
                            <a:schemeClr val="tx1"/>
                          </a:solidFill>
                        </a:rPr>
                        <a:t> announcements, responding to inquiries, making offers)</a:t>
                      </a:r>
                      <a:endParaRPr lang="en-US" sz="1200" dirty="0" smtClean="0">
                        <a:solidFill>
                          <a:schemeClr val="tx1"/>
                        </a:solidFill>
                      </a:endParaRPr>
                    </a:p>
                    <a:p>
                      <a:pPr marL="171450" indent="-171450">
                        <a:spcAft>
                          <a:spcPts val="300"/>
                        </a:spcAft>
                        <a:buClr>
                          <a:srgbClr val="C00000"/>
                        </a:buClr>
                        <a:buFont typeface="Wingdings 2" panose="05020102010507070707" pitchFamily="18" charset="2"/>
                        <a:buChar char="O"/>
                      </a:pPr>
                      <a:r>
                        <a:rPr lang="en-US" sz="1200" b="1" dirty="0" smtClean="0">
                          <a:solidFill>
                            <a:schemeClr val="tx1"/>
                          </a:solidFill>
                        </a:rPr>
                        <a:t>Processing personnel actions</a:t>
                      </a:r>
                      <a:r>
                        <a:rPr lang="en-US" sz="1200" b="1" baseline="0" dirty="0" smtClean="0">
                          <a:solidFill>
                            <a:schemeClr val="tx1"/>
                          </a:solidFill>
                        </a:rPr>
                        <a:t> </a:t>
                      </a:r>
                      <a:r>
                        <a:rPr lang="en-US" sz="1200" baseline="0" dirty="0" smtClean="0">
                          <a:solidFill>
                            <a:schemeClr val="tx1"/>
                          </a:solidFill>
                        </a:rPr>
                        <a:t>in FPPS</a:t>
                      </a:r>
                    </a:p>
                    <a:p>
                      <a:pPr marL="171450" indent="-171450">
                        <a:spcAft>
                          <a:spcPts val="300"/>
                        </a:spcAft>
                        <a:buClr>
                          <a:srgbClr val="C00000"/>
                        </a:buClr>
                        <a:buFont typeface="Wingdings 2" panose="05020102010507070707" pitchFamily="18" charset="2"/>
                        <a:buChar char="O"/>
                      </a:pPr>
                      <a:r>
                        <a:rPr lang="en-US" sz="1200" baseline="0" dirty="0" smtClean="0">
                          <a:solidFill>
                            <a:schemeClr val="tx1"/>
                          </a:solidFill>
                        </a:rPr>
                        <a:t>Inputting gains and publishing records in </a:t>
                      </a:r>
                      <a:r>
                        <a:rPr lang="en-US" sz="1200" b="1" baseline="0" dirty="0" smtClean="0">
                          <a:solidFill>
                            <a:schemeClr val="tx1"/>
                          </a:solidFill>
                        </a:rPr>
                        <a:t>WTTS</a:t>
                      </a:r>
                      <a:endParaRPr lang="en-US" sz="1200" b="1" dirty="0">
                        <a:solidFill>
                          <a:schemeClr val="tx1"/>
                        </a:solidFill>
                      </a:endParaRPr>
                    </a:p>
                  </a:txBody>
                  <a:tcPr>
                    <a:lnL w="12700" cmpd="sng">
                      <a:noFill/>
                    </a:lnL>
                    <a:lnR w="12700" cmpd="sng">
                      <a:noFill/>
                    </a:lnR>
                    <a:lnT w="19050" cap="flat" cmpd="sng" algn="ctr">
                      <a:solidFill>
                        <a:schemeClr val="bg1">
                          <a:lumMod val="50000"/>
                        </a:schemeClr>
                      </a:solidFill>
                      <a:prstDash val="dot"/>
                      <a:round/>
                      <a:headEnd type="none" w="med" len="med"/>
                      <a:tailEnd type="none" w="med" len="med"/>
                    </a:lnT>
                    <a:lnB w="1905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171450" indent="-171450">
                        <a:spcAft>
                          <a:spcPts val="300"/>
                        </a:spcAft>
                        <a:buClr>
                          <a:srgbClr val="C00000"/>
                        </a:buClr>
                        <a:buFont typeface="Wingdings 2" panose="05020102010507070707" pitchFamily="18" charset="2"/>
                        <a:buChar char="O"/>
                      </a:pPr>
                      <a:endParaRPr lang="en-US" sz="1200" dirty="0"/>
                    </a:p>
                  </a:txBody>
                  <a:tcPr anchor="ctr">
                    <a:lnL w="12700" cmpd="sng">
                      <a:noFill/>
                    </a:lnL>
                    <a:lnR w="12700" cmpd="sng">
                      <a:noFill/>
                    </a:lnR>
                    <a:lnT w="19050" cap="flat" cmpd="sng" algn="ctr">
                      <a:solidFill>
                        <a:schemeClr val="bg1">
                          <a:lumMod val="50000"/>
                        </a:schemeClr>
                      </a:solidFill>
                      <a:prstDash val="dot"/>
                      <a:round/>
                      <a:headEnd type="none" w="med" len="med"/>
                      <a:tailEnd type="none" w="med" len="med"/>
                    </a:lnT>
                    <a:lnB w="1905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spcAft>
                          <a:spcPts val="300"/>
                        </a:spcAft>
                        <a:buClr>
                          <a:srgbClr val="C00000"/>
                        </a:buClr>
                        <a:buFont typeface="Wingdings 2" panose="05020102010507070707" pitchFamily="18" charset="2"/>
                        <a:buChar char="O"/>
                      </a:pPr>
                      <a:endParaRPr lang="en-US" sz="1200" dirty="0">
                        <a:solidFill>
                          <a:schemeClr val="tx1"/>
                        </a:solidFill>
                      </a:endParaRPr>
                    </a:p>
                  </a:txBody>
                  <a:tcPr>
                    <a:lnL w="12700" cmpd="sng">
                      <a:noFill/>
                    </a:lnL>
                    <a:lnR w="12700" cmpd="sng">
                      <a:noFill/>
                    </a:lnR>
                    <a:lnT w="19050" cap="flat" cmpd="sng" algn="ctr">
                      <a:solidFill>
                        <a:schemeClr val="bg1">
                          <a:lumMod val="50000"/>
                        </a:schemeClr>
                      </a:solidFill>
                      <a:prstDash val="dot"/>
                      <a:round/>
                      <a:headEnd type="none" w="med" len="med"/>
                      <a:tailEnd type="none" w="med" len="med"/>
                    </a:lnT>
                    <a:lnB w="19050" cap="flat" cmpd="sng" algn="ctr">
                      <a:solidFill>
                        <a:schemeClr val="bg1">
                          <a:lumMod val="50000"/>
                        </a:schemeClr>
                      </a:solidFill>
                      <a:prstDash val="dot"/>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2"/>
                  </a:ext>
                </a:extLst>
              </a:tr>
              <a:tr h="0">
                <a:tc rowSpan="2">
                  <a:txBody>
                    <a:bodyPr/>
                    <a:lstStyle/>
                    <a:p>
                      <a:pPr marL="285750" indent="-285750" algn="r">
                        <a:buSzPct val="150000"/>
                        <a:buFont typeface="Wingdings" panose="05000000000000000000" pitchFamily="2" charset="2"/>
                        <a:buChar char="C"/>
                      </a:pPr>
                      <a:r>
                        <a:rPr lang="en-US" sz="1400" b="1" dirty="0" smtClean="0">
                          <a:solidFill>
                            <a:schemeClr val="accent4">
                              <a:lumMod val="75000"/>
                            </a:schemeClr>
                          </a:solidFill>
                          <a:latin typeface="+mj-lt"/>
                        </a:rPr>
                        <a:t>CONTINUE</a:t>
                      </a:r>
                      <a:endParaRPr lang="en-US" sz="1400" b="1" dirty="0">
                        <a:solidFill>
                          <a:schemeClr val="accent4">
                            <a:lumMod val="75000"/>
                          </a:schemeClr>
                        </a:solidFill>
                        <a:latin typeface="+mj-lt"/>
                      </a:endParaRPr>
                    </a:p>
                  </a:txBody>
                  <a:tcPr>
                    <a:lnL w="12700" cmpd="sng">
                      <a:noFill/>
                    </a:lnL>
                    <a:lnR w="12700" cap="flat" cmpd="sng" algn="ctr">
                      <a:noFill/>
                      <a:prstDash val="solid"/>
                      <a:round/>
                      <a:headEnd type="none" w="med" len="med"/>
                      <a:tailEnd type="none" w="med" len="med"/>
                    </a:lnR>
                    <a:lnT w="19050" cap="flat" cmpd="sng" algn="ctr">
                      <a:solidFill>
                        <a:schemeClr val="bg1">
                          <a:lumMod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rowSpan="2">
                  <a:txBody>
                    <a:bodyPr/>
                    <a:lstStyle/>
                    <a:p>
                      <a:pPr marL="171450" indent="-171450">
                        <a:spcAft>
                          <a:spcPts val="300"/>
                        </a:spcAft>
                        <a:buClr>
                          <a:schemeClr val="accent4">
                            <a:lumMod val="75000"/>
                          </a:schemeClr>
                        </a:buClr>
                        <a:buFont typeface="Wingdings" panose="05000000000000000000" pitchFamily="2" charset="2"/>
                        <a:buChar char="C"/>
                      </a:pPr>
                      <a:r>
                        <a:rPr lang="en-US" sz="1200" dirty="0" smtClean="0">
                          <a:solidFill>
                            <a:schemeClr val="tx1"/>
                          </a:solidFill>
                        </a:rPr>
                        <a:t>Obtaining authorization to fill positions at their Center</a:t>
                      </a:r>
                    </a:p>
                    <a:p>
                      <a:pPr marL="171450" indent="-171450">
                        <a:spcAft>
                          <a:spcPts val="300"/>
                        </a:spcAft>
                        <a:buClr>
                          <a:schemeClr val="accent4">
                            <a:lumMod val="75000"/>
                          </a:schemeClr>
                        </a:buClr>
                        <a:buFont typeface="Wingdings" panose="05000000000000000000" pitchFamily="2" charset="2"/>
                        <a:buChar char="C"/>
                      </a:pPr>
                      <a:r>
                        <a:rPr lang="en-US" sz="1200" dirty="0" smtClean="0">
                          <a:solidFill>
                            <a:schemeClr val="tx1"/>
                          </a:solidFill>
                        </a:rPr>
                        <a:t>To</a:t>
                      </a:r>
                      <a:r>
                        <a:rPr lang="en-US" sz="1200" baseline="0" dirty="0" smtClean="0">
                          <a:solidFill>
                            <a:schemeClr val="tx1"/>
                          </a:solidFill>
                        </a:rPr>
                        <a:t> receive advice and consultation from Center HRO about recruitment strategies</a:t>
                      </a:r>
                    </a:p>
                    <a:p>
                      <a:pPr marL="171450" marR="0" lvl="0" indent="-171450" algn="l" defTabSz="914400" rtl="0" eaLnBrk="1" fontAlgn="auto" latinLnBrk="0" hangingPunct="1">
                        <a:lnSpc>
                          <a:spcPct val="100000"/>
                        </a:lnSpc>
                        <a:spcBef>
                          <a:spcPts val="0"/>
                        </a:spcBef>
                        <a:spcAft>
                          <a:spcPts val="300"/>
                        </a:spcAft>
                        <a:buClr>
                          <a:schemeClr val="accent4">
                            <a:lumMod val="75000"/>
                          </a:schemeClr>
                        </a:buClr>
                        <a:buSzTx/>
                        <a:buFont typeface="Wingdings" panose="05000000000000000000" pitchFamily="2" charset="2"/>
                        <a:buChar char="C"/>
                        <a:tabLst/>
                        <a:defRPr/>
                      </a:pPr>
                      <a:r>
                        <a:rPr lang="en-US" sz="1200" dirty="0" smtClean="0">
                          <a:solidFill>
                            <a:schemeClr val="tx1"/>
                          </a:solidFill>
                        </a:rPr>
                        <a:t>To provide information for job analysis (including skills) and vacancy announcement</a:t>
                      </a:r>
                    </a:p>
                    <a:p>
                      <a:pPr marL="171450" marR="0" lvl="0" indent="-171450" algn="l" defTabSz="914400" rtl="0" eaLnBrk="1" fontAlgn="auto" latinLnBrk="0" hangingPunct="1">
                        <a:lnSpc>
                          <a:spcPct val="100000"/>
                        </a:lnSpc>
                        <a:spcBef>
                          <a:spcPts val="0"/>
                        </a:spcBef>
                        <a:spcAft>
                          <a:spcPts val="300"/>
                        </a:spcAft>
                        <a:buClr>
                          <a:schemeClr val="accent4">
                            <a:lumMod val="75000"/>
                          </a:schemeClr>
                        </a:buClr>
                        <a:buSzTx/>
                        <a:buFont typeface="Wingdings" panose="05000000000000000000" pitchFamily="2" charset="2"/>
                        <a:buChar char="C"/>
                        <a:tabLst/>
                        <a:defRPr/>
                      </a:pPr>
                      <a:r>
                        <a:rPr lang="en-US" sz="1200" strike="noStrike" baseline="0" dirty="0" smtClean="0">
                          <a:solidFill>
                            <a:schemeClr val="tx1"/>
                          </a:solidFill>
                        </a:rPr>
                        <a:t>To manage the interview process</a:t>
                      </a:r>
                    </a:p>
                    <a:p>
                      <a:pPr marL="171450" indent="-171450">
                        <a:spcAft>
                          <a:spcPts val="300"/>
                        </a:spcAft>
                        <a:buClr>
                          <a:schemeClr val="accent4">
                            <a:lumMod val="75000"/>
                          </a:schemeClr>
                        </a:buClr>
                        <a:buFont typeface="Wingdings" panose="05000000000000000000" pitchFamily="2" charset="2"/>
                        <a:buChar char="C"/>
                      </a:pPr>
                      <a:r>
                        <a:rPr lang="en-US" sz="1200" baseline="0" dirty="0" smtClean="0">
                          <a:solidFill>
                            <a:schemeClr val="tx1"/>
                          </a:solidFill>
                        </a:rPr>
                        <a:t>To provide information for justifications</a:t>
                      </a:r>
                    </a:p>
                    <a:p>
                      <a:pPr marL="171450" indent="-171450">
                        <a:spcAft>
                          <a:spcPts val="300"/>
                        </a:spcAft>
                        <a:buClr>
                          <a:schemeClr val="accent4">
                            <a:lumMod val="75000"/>
                          </a:schemeClr>
                        </a:buClr>
                        <a:buFont typeface="Wingdings" panose="05000000000000000000" pitchFamily="2" charset="2"/>
                        <a:buChar char="C"/>
                      </a:pPr>
                      <a:r>
                        <a:rPr lang="en-US" sz="1200" dirty="0" smtClean="0">
                          <a:solidFill>
                            <a:schemeClr val="tx1"/>
                          </a:solidFill>
                        </a:rPr>
                        <a:t>To provide</a:t>
                      </a:r>
                      <a:r>
                        <a:rPr lang="en-US" sz="1200" strike="noStrike" baseline="0" dirty="0" smtClean="0">
                          <a:solidFill>
                            <a:schemeClr val="tx1"/>
                          </a:solidFill>
                        </a:rPr>
                        <a:t> organizational </a:t>
                      </a:r>
                      <a:r>
                        <a:rPr lang="en-US" sz="1200" baseline="0" dirty="0" smtClean="0">
                          <a:solidFill>
                            <a:schemeClr val="tx1"/>
                          </a:solidFill>
                        </a:rPr>
                        <a:t>orientation for new employees</a:t>
                      </a:r>
                      <a:endParaRPr lang="en-US" sz="1200" dirty="0">
                        <a:solidFill>
                          <a:schemeClr val="tx1"/>
                        </a:solidFill>
                      </a:endParaRPr>
                    </a:p>
                  </a:txBody>
                  <a:tcPr>
                    <a:lnL w="12700" cap="flat" cmpd="sng" algn="ctr">
                      <a:noFill/>
                      <a:prstDash val="solid"/>
                      <a:round/>
                      <a:headEnd type="none" w="med" len="med"/>
                      <a:tailEnd type="none" w="med" len="med"/>
                    </a:lnL>
                    <a:lnR w="12700" cmpd="sng">
                      <a:noFill/>
                    </a:lnR>
                    <a:lnT w="19050" cap="flat" cmpd="sng" algn="ctr">
                      <a:solidFill>
                        <a:schemeClr val="bg1">
                          <a:lumMod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rowSpan="2">
                  <a:txBody>
                    <a:bodyPr/>
                    <a:lstStyle/>
                    <a:p>
                      <a:pPr marL="171450" indent="-171450">
                        <a:spcAft>
                          <a:spcPts val="300"/>
                        </a:spcAft>
                        <a:buClr>
                          <a:schemeClr val="accent4">
                            <a:lumMod val="75000"/>
                          </a:schemeClr>
                        </a:buClr>
                        <a:buFont typeface="Wingdings" panose="05000000000000000000" pitchFamily="2" charset="2"/>
                        <a:buChar char="C"/>
                      </a:pPr>
                      <a:r>
                        <a:rPr lang="en-US" sz="1200" dirty="0" smtClean="0">
                          <a:solidFill>
                            <a:schemeClr val="tx1"/>
                          </a:solidFill>
                        </a:rPr>
                        <a:t>To provide</a:t>
                      </a:r>
                      <a:r>
                        <a:rPr lang="en-US" sz="1200" baseline="0" dirty="0" smtClean="0">
                          <a:solidFill>
                            <a:schemeClr val="tx1"/>
                          </a:solidFill>
                        </a:rPr>
                        <a:t> recruitment strategies and advice to hiring managers</a:t>
                      </a:r>
                    </a:p>
                    <a:p>
                      <a:pPr marL="171450" indent="-171450">
                        <a:spcAft>
                          <a:spcPts val="300"/>
                        </a:spcAft>
                        <a:buClr>
                          <a:schemeClr val="accent4">
                            <a:lumMod val="75000"/>
                          </a:schemeClr>
                        </a:buClr>
                        <a:buFont typeface="Wingdings" panose="05000000000000000000" pitchFamily="2" charset="2"/>
                        <a:buChar char="C"/>
                      </a:pPr>
                      <a:r>
                        <a:rPr lang="en-US" sz="1200" baseline="0" dirty="0" smtClean="0">
                          <a:solidFill>
                            <a:schemeClr val="tx1"/>
                          </a:solidFill>
                        </a:rPr>
                        <a:t>To manage and administer </a:t>
                      </a:r>
                      <a:r>
                        <a:rPr lang="en-US" sz="1200" b="1" baseline="0" dirty="0" smtClean="0">
                          <a:solidFill>
                            <a:schemeClr val="tx1"/>
                          </a:solidFill>
                        </a:rPr>
                        <a:t>Pathways program</a:t>
                      </a:r>
                      <a:r>
                        <a:rPr lang="en-US" sz="1200" baseline="0" dirty="0" smtClean="0">
                          <a:solidFill>
                            <a:schemeClr val="tx1"/>
                          </a:solidFill>
                        </a:rPr>
                        <a:t>, </a:t>
                      </a:r>
                      <a:r>
                        <a:rPr lang="en-US" sz="1200" b="1" baseline="0" dirty="0" smtClean="0">
                          <a:solidFill>
                            <a:schemeClr val="tx1"/>
                          </a:solidFill>
                        </a:rPr>
                        <a:t>IPAs</a:t>
                      </a:r>
                      <a:r>
                        <a:rPr lang="en-US" sz="1200" baseline="0" dirty="0" smtClean="0">
                          <a:solidFill>
                            <a:schemeClr val="tx1"/>
                          </a:solidFill>
                        </a:rPr>
                        <a:t>, </a:t>
                      </a:r>
                      <a:r>
                        <a:rPr lang="en-US" sz="1200" b="1" baseline="0" dirty="0" smtClean="0">
                          <a:solidFill>
                            <a:schemeClr val="tx1"/>
                          </a:solidFill>
                        </a:rPr>
                        <a:t>Volunteer Interns</a:t>
                      </a:r>
                      <a:r>
                        <a:rPr lang="en-US" sz="1200" baseline="0" dirty="0" smtClean="0">
                          <a:solidFill>
                            <a:schemeClr val="tx1"/>
                          </a:solidFill>
                        </a:rPr>
                        <a:t> Program, and </a:t>
                      </a:r>
                      <a:r>
                        <a:rPr lang="en-US" sz="1200" b="1" baseline="0" dirty="0" smtClean="0">
                          <a:solidFill>
                            <a:schemeClr val="tx1"/>
                          </a:solidFill>
                        </a:rPr>
                        <a:t>Details</a:t>
                      </a:r>
                    </a:p>
                    <a:p>
                      <a:pPr marL="171450" indent="-171450">
                        <a:spcAft>
                          <a:spcPts val="300"/>
                        </a:spcAft>
                        <a:buClr>
                          <a:schemeClr val="accent4">
                            <a:lumMod val="75000"/>
                          </a:schemeClr>
                        </a:buClr>
                        <a:buFont typeface="Wingdings" panose="05000000000000000000" pitchFamily="2" charset="2"/>
                        <a:buChar char="C"/>
                      </a:pPr>
                      <a:r>
                        <a:rPr lang="en-US" sz="1200" baseline="0" dirty="0" smtClean="0">
                          <a:solidFill>
                            <a:schemeClr val="tx1"/>
                          </a:solidFill>
                        </a:rPr>
                        <a:t>To write justifications and gain approval for incentives, </a:t>
                      </a:r>
                      <a:r>
                        <a:rPr lang="en-US" sz="1200" b="1" baseline="0" dirty="0" smtClean="0">
                          <a:solidFill>
                            <a:schemeClr val="tx1"/>
                          </a:solidFill>
                        </a:rPr>
                        <a:t>NEX</a:t>
                      </a:r>
                      <a:r>
                        <a:rPr lang="en-US" sz="1200" baseline="0" dirty="0" smtClean="0">
                          <a:solidFill>
                            <a:schemeClr val="tx1"/>
                          </a:solidFill>
                        </a:rPr>
                        <a:t>, </a:t>
                      </a:r>
                      <a:r>
                        <a:rPr lang="en-US" sz="1200" b="1" baseline="0" dirty="0" smtClean="0">
                          <a:solidFill>
                            <a:schemeClr val="tx1"/>
                          </a:solidFill>
                        </a:rPr>
                        <a:t>Fellows</a:t>
                      </a:r>
                      <a:r>
                        <a:rPr lang="en-US" sz="1200" baseline="0" dirty="0" smtClean="0">
                          <a:solidFill>
                            <a:schemeClr val="tx1"/>
                          </a:solidFill>
                        </a:rPr>
                        <a:t> and other appointments requiring approval</a:t>
                      </a:r>
                    </a:p>
                    <a:p>
                      <a:pPr marL="171450" marR="0" lvl="0" indent="-171450" algn="l" defTabSz="914400" rtl="0" eaLnBrk="1" fontAlgn="auto" latinLnBrk="0" hangingPunct="1">
                        <a:lnSpc>
                          <a:spcPct val="100000"/>
                        </a:lnSpc>
                        <a:spcBef>
                          <a:spcPts val="0"/>
                        </a:spcBef>
                        <a:spcAft>
                          <a:spcPts val="300"/>
                        </a:spcAft>
                        <a:buClr>
                          <a:schemeClr val="accent4">
                            <a:lumMod val="75000"/>
                          </a:schemeClr>
                        </a:buClr>
                        <a:buSzTx/>
                        <a:buFont typeface="Wingdings" panose="05000000000000000000" pitchFamily="2" charset="2"/>
                        <a:buChar char="C"/>
                        <a:tabLst/>
                        <a:defRPr/>
                      </a:pPr>
                      <a:r>
                        <a:rPr lang="en-US" sz="1200" dirty="0" smtClean="0">
                          <a:solidFill>
                            <a:schemeClr val="tx1"/>
                          </a:solidFill>
                        </a:rPr>
                        <a:t>To act as </a:t>
                      </a:r>
                      <a:r>
                        <a:rPr lang="en-US" sz="1200" b="1" dirty="0" smtClean="0">
                          <a:solidFill>
                            <a:schemeClr val="tx1"/>
                          </a:solidFill>
                        </a:rPr>
                        <a:t>Selective Placement Coordinator </a:t>
                      </a:r>
                      <a:r>
                        <a:rPr lang="en-US" sz="1200" dirty="0" smtClean="0">
                          <a:solidFill>
                            <a:schemeClr val="tx1"/>
                          </a:solidFill>
                        </a:rPr>
                        <a:t>and </a:t>
                      </a:r>
                      <a:r>
                        <a:rPr lang="en-US" sz="1200" b="1" dirty="0" smtClean="0">
                          <a:solidFill>
                            <a:schemeClr val="tx1"/>
                          </a:solidFill>
                        </a:rPr>
                        <a:t>Veteran Program Manager</a:t>
                      </a:r>
                    </a:p>
                    <a:p>
                      <a:pPr marL="171450" indent="-171450">
                        <a:spcAft>
                          <a:spcPts val="300"/>
                        </a:spcAft>
                        <a:buClr>
                          <a:schemeClr val="accent4">
                            <a:lumMod val="75000"/>
                          </a:schemeClr>
                        </a:buClr>
                        <a:buFont typeface="Wingdings" panose="05000000000000000000" pitchFamily="2" charset="2"/>
                        <a:buChar char="C"/>
                      </a:pPr>
                      <a:r>
                        <a:rPr lang="en-US" sz="1200" dirty="0" smtClean="0">
                          <a:solidFill>
                            <a:schemeClr val="tx1"/>
                          </a:solidFill>
                        </a:rPr>
                        <a:t>To</a:t>
                      </a:r>
                      <a:r>
                        <a:rPr lang="en-US" sz="1200" baseline="0" dirty="0" smtClean="0">
                          <a:solidFill>
                            <a:schemeClr val="tx1"/>
                          </a:solidFill>
                        </a:rPr>
                        <a:t> e</a:t>
                      </a:r>
                      <a:r>
                        <a:rPr lang="en-US" sz="1200" dirty="0" smtClean="0">
                          <a:solidFill>
                            <a:schemeClr val="tx1"/>
                          </a:solidFill>
                        </a:rPr>
                        <a:t>nsure all </a:t>
                      </a:r>
                      <a:r>
                        <a:rPr lang="en-US" sz="1200" b="1" dirty="0" smtClean="0">
                          <a:solidFill>
                            <a:schemeClr val="tx1"/>
                          </a:solidFill>
                        </a:rPr>
                        <a:t>CBA and local practices </a:t>
                      </a:r>
                      <a:r>
                        <a:rPr lang="en-US" sz="1200" dirty="0" smtClean="0">
                          <a:solidFill>
                            <a:schemeClr val="tx1"/>
                          </a:solidFill>
                        </a:rPr>
                        <a:t>are followed</a:t>
                      </a:r>
                    </a:p>
                    <a:p>
                      <a:pPr marL="171450" indent="-171450">
                        <a:spcAft>
                          <a:spcPts val="300"/>
                        </a:spcAft>
                        <a:buClr>
                          <a:schemeClr val="accent4">
                            <a:lumMod val="75000"/>
                          </a:schemeClr>
                        </a:buClr>
                        <a:buFont typeface="Wingdings" panose="05000000000000000000" pitchFamily="2" charset="2"/>
                        <a:buChar char="C"/>
                      </a:pPr>
                      <a:r>
                        <a:rPr lang="en-US" sz="1200" dirty="0" smtClean="0">
                          <a:solidFill>
                            <a:schemeClr val="tx1"/>
                          </a:solidFill>
                        </a:rPr>
                        <a:t>To conduct onsite orientation</a:t>
                      </a:r>
                      <a:endParaRPr lang="en-US" sz="1200" dirty="0">
                        <a:solidFill>
                          <a:schemeClr val="tx1"/>
                        </a:solidFill>
                      </a:endParaRPr>
                    </a:p>
                  </a:txBody>
                  <a:tcPr>
                    <a:lnL w="12700" cmpd="sng">
                      <a:noFill/>
                    </a:lnL>
                    <a:lnR w="12700" cmpd="sng">
                      <a:noFill/>
                    </a:lnR>
                    <a:lnT w="19050" cap="flat" cmpd="sng" algn="ctr">
                      <a:solidFill>
                        <a:schemeClr val="bg1">
                          <a:lumMod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vMerge="1">
                  <a:txBody>
                    <a:bodyPr/>
                    <a:lstStyle/>
                    <a:p>
                      <a:pPr marL="171450" indent="-171450">
                        <a:spcAft>
                          <a:spcPts val="300"/>
                        </a:spcAft>
                        <a:buClr>
                          <a:schemeClr val="accent4">
                            <a:lumMod val="75000"/>
                          </a:schemeClr>
                        </a:buClr>
                        <a:buFont typeface="Wingdings" panose="05000000000000000000" pitchFamily="2" charset="2"/>
                        <a:buChar char="C"/>
                      </a:pPr>
                      <a:endParaRPr lang="en-US" sz="1200" dirty="0"/>
                    </a:p>
                  </a:txBody>
                  <a:tcPr anchor="ctr">
                    <a:lnL w="12700" cmpd="sng">
                      <a:noFill/>
                    </a:lnL>
                    <a:lnR w="12700" cmpd="sng">
                      <a:noFill/>
                    </a:lnR>
                    <a:lnT w="19050" cap="flat" cmpd="sng" algn="ctr">
                      <a:solidFill>
                        <a:schemeClr val="bg1">
                          <a:lumMod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rowSpan="2">
                  <a:txBody>
                    <a:bodyPr/>
                    <a:lstStyle/>
                    <a:p>
                      <a:pPr marL="171450" indent="-171450">
                        <a:spcAft>
                          <a:spcPts val="300"/>
                        </a:spcAft>
                        <a:buClr>
                          <a:schemeClr val="accent4">
                            <a:lumMod val="75000"/>
                          </a:schemeClr>
                        </a:buClr>
                        <a:buFont typeface="Wingdings" panose="05000000000000000000" pitchFamily="2" charset="2"/>
                        <a:buChar char="C"/>
                      </a:pPr>
                      <a:r>
                        <a:rPr lang="en-US" sz="1200" dirty="0" smtClean="0">
                          <a:solidFill>
                            <a:schemeClr val="tx1"/>
                          </a:solidFill>
                        </a:rPr>
                        <a:t>To</a:t>
                      </a:r>
                      <a:r>
                        <a:rPr lang="en-US" sz="1200" baseline="0" dirty="0" smtClean="0">
                          <a:solidFill>
                            <a:schemeClr val="tx1"/>
                          </a:solidFill>
                        </a:rPr>
                        <a:t> apply for positions through USA Jobs</a:t>
                      </a:r>
                    </a:p>
                    <a:p>
                      <a:pPr marL="171450" indent="-171450">
                        <a:spcAft>
                          <a:spcPts val="300"/>
                        </a:spcAft>
                        <a:buClr>
                          <a:schemeClr val="accent4">
                            <a:lumMod val="75000"/>
                          </a:schemeClr>
                        </a:buClr>
                        <a:buFont typeface="Wingdings" panose="05000000000000000000" pitchFamily="2" charset="2"/>
                        <a:buChar char="C"/>
                      </a:pPr>
                      <a:r>
                        <a:rPr lang="en-US" sz="1200" strike="noStrike" dirty="0" smtClean="0">
                          <a:solidFill>
                            <a:schemeClr val="tx1"/>
                          </a:solidFill>
                        </a:rPr>
                        <a:t>To direct questions about vacancy announcements (VA) to the contact listed in the VA</a:t>
                      </a:r>
                      <a:endParaRPr lang="en-US" sz="1200" strike="noStrike" baseline="0" dirty="0" smtClean="0">
                        <a:solidFill>
                          <a:schemeClr val="tx1"/>
                        </a:solidFill>
                      </a:endParaRPr>
                    </a:p>
                    <a:p>
                      <a:pPr marL="171450" indent="-171450">
                        <a:spcAft>
                          <a:spcPts val="300"/>
                        </a:spcAft>
                        <a:buClr>
                          <a:schemeClr val="accent4">
                            <a:lumMod val="75000"/>
                          </a:schemeClr>
                        </a:buClr>
                        <a:buFont typeface="Wingdings" panose="05000000000000000000" pitchFamily="2" charset="2"/>
                        <a:buChar char="C"/>
                      </a:pPr>
                      <a:r>
                        <a:rPr lang="en-US" sz="1200" baseline="0" dirty="0" smtClean="0">
                          <a:solidFill>
                            <a:schemeClr val="tx1"/>
                          </a:solidFill>
                        </a:rPr>
                        <a:t>To provide onboarding/in-processing information to NSSC Caseworker</a:t>
                      </a:r>
                    </a:p>
                    <a:p>
                      <a:pPr marL="171450" indent="-171450">
                        <a:spcAft>
                          <a:spcPts val="300"/>
                        </a:spcAft>
                        <a:buClr>
                          <a:schemeClr val="accent4">
                            <a:lumMod val="75000"/>
                          </a:schemeClr>
                        </a:buClr>
                        <a:buFont typeface="Wingdings" panose="05000000000000000000" pitchFamily="2" charset="2"/>
                        <a:buChar char="C"/>
                      </a:pPr>
                      <a:r>
                        <a:rPr lang="en-US" sz="1200" baseline="0" dirty="0" smtClean="0">
                          <a:solidFill>
                            <a:schemeClr val="tx1"/>
                          </a:solidFill>
                        </a:rPr>
                        <a:t>To coordinate with their local Center HRO for orientation</a:t>
                      </a:r>
                    </a:p>
                    <a:p>
                      <a:pPr marL="171450" indent="-171450">
                        <a:spcAft>
                          <a:spcPts val="300"/>
                        </a:spcAft>
                        <a:buClr>
                          <a:schemeClr val="accent4">
                            <a:lumMod val="75000"/>
                          </a:schemeClr>
                        </a:buClr>
                        <a:buFont typeface="Wingdings" panose="05000000000000000000" pitchFamily="2" charset="2"/>
                        <a:buChar char="C"/>
                      </a:pPr>
                      <a:endParaRPr lang="en-US" sz="1200" dirty="0">
                        <a:solidFill>
                          <a:schemeClr val="tx1"/>
                        </a:solidFill>
                      </a:endParaRPr>
                    </a:p>
                  </a:txBody>
                  <a:tcPr>
                    <a:lnL w="12700" cmpd="sng">
                      <a:noFill/>
                    </a:lnL>
                    <a:lnR w="12700" cmpd="sng">
                      <a:noFill/>
                    </a:lnR>
                    <a:lnT w="19050" cap="flat" cmpd="sng" algn="ctr">
                      <a:solidFill>
                        <a:schemeClr val="bg1">
                          <a:lumMod val="50000"/>
                        </a:schemeClr>
                      </a:solidFill>
                      <a:prstDash val="dot"/>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10003"/>
                  </a:ext>
                </a:extLst>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171450" marR="0" lvl="0" indent="-171450" algn="l" defTabSz="914400" rtl="0" eaLnBrk="1" fontAlgn="auto" latinLnBrk="0" hangingPunct="1">
                        <a:lnSpc>
                          <a:spcPct val="100000"/>
                        </a:lnSpc>
                        <a:spcBef>
                          <a:spcPts val="0"/>
                        </a:spcBef>
                        <a:spcAft>
                          <a:spcPts val="300"/>
                        </a:spcAft>
                        <a:buClr>
                          <a:schemeClr val="accent4">
                            <a:lumMod val="75000"/>
                          </a:schemeClr>
                        </a:buClr>
                        <a:buSzTx/>
                        <a:buFont typeface="Wingdings" panose="05000000000000000000" pitchFamily="2" charset="2"/>
                        <a:buChar char="C"/>
                        <a:tabLst/>
                        <a:defRPr/>
                      </a:pPr>
                      <a:r>
                        <a:rPr lang="en-US" sz="1200" b="0" dirty="0" smtClean="0">
                          <a:solidFill>
                            <a:schemeClr val="tx1"/>
                          </a:solidFill>
                        </a:rPr>
                        <a:t>To conduct in-processing/onboarding process</a:t>
                      </a:r>
                    </a:p>
                  </a:txBody>
                  <a:tcPr anchor="ctr">
                    <a:lnL w="12700" cmpd="sng">
                      <a:noFill/>
                    </a:lnL>
                    <a:lnR w="12700" cmpd="sng">
                      <a:noFill/>
                    </a:lnR>
                    <a:lnT w="19050" cap="flat" cmpd="sng" algn="ctr">
                      <a:solidFill>
                        <a:schemeClr val="bg1">
                          <a:lumMod val="50000"/>
                        </a:schemeClr>
                      </a:solidFill>
                      <a:prstDash val="dot"/>
                      <a:round/>
                      <a:headEnd type="none" w="med" len="med"/>
                      <a:tailEnd type="none" w="med" len="med"/>
                    </a:lnT>
                    <a:lnB w="19050" cap="flat" cmpd="sng" algn="ctr">
                      <a:no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vMerge="1">
                  <a:txBody>
                    <a:bodyPr/>
                    <a:lstStyle/>
                    <a:p>
                      <a:endParaRPr lang="en-US"/>
                    </a:p>
                  </a:txBody>
                  <a:tcPr/>
                </a:tc>
                <a:extLst>
                  <a:ext uri="{0D108BD9-81ED-4DB2-BD59-A6C34878D82A}">
                    <a16:rowId xmlns=""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5A93F7F5-35B9-4299-9835-6DBC4B4B057F}" type="slidenum">
              <a:rPr lang="en-US" smtClean="0"/>
              <a:t>4</a:t>
            </a:fld>
            <a:endParaRPr lang="en-US"/>
          </a:p>
        </p:txBody>
      </p:sp>
      <p:sp>
        <p:nvSpPr>
          <p:cNvPr id="3" name="Rectangle 2"/>
          <p:cNvSpPr/>
          <p:nvPr/>
        </p:nvSpPr>
        <p:spPr>
          <a:xfrm>
            <a:off x="3968319" y="1110562"/>
            <a:ext cx="3338004" cy="554769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8810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93F7F5-35B9-4299-9835-6DBC4B4B057F}" type="slidenum">
              <a:rPr lang="en-US" smtClean="0"/>
              <a:t>40</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972" y="221123"/>
            <a:ext cx="7566228" cy="3783114"/>
          </a:xfrm>
          <a:prstGeom prst="rect">
            <a:avLst/>
          </a:prstGeom>
        </p:spPr>
      </p:pic>
      <p:sp>
        <p:nvSpPr>
          <p:cNvPr id="4" name="TextBox 3"/>
          <p:cNvSpPr txBox="1"/>
          <p:nvPr/>
        </p:nvSpPr>
        <p:spPr>
          <a:xfrm>
            <a:off x="496112" y="4004237"/>
            <a:ext cx="10857688" cy="1754326"/>
          </a:xfrm>
          <a:prstGeom prst="rect">
            <a:avLst/>
          </a:prstGeom>
          <a:noFill/>
          <a:ln>
            <a:noFill/>
          </a:ln>
        </p:spPr>
        <p:txBody>
          <a:bodyPr wrap="square" rtlCol="0">
            <a:spAutoFit/>
          </a:bodyPr>
          <a:lstStyle/>
          <a:p>
            <a:pPr algn="ctr"/>
            <a:r>
              <a:rPr lang="en-US" sz="2400" dirty="0" smtClean="0">
                <a:latin typeface="+mj-lt"/>
              </a:rPr>
              <a:t>Visit the </a:t>
            </a:r>
            <a:r>
              <a:rPr lang="en-US" sz="2400" b="1" dirty="0" smtClean="0">
                <a:solidFill>
                  <a:schemeClr val="accent1"/>
                </a:solidFill>
                <a:latin typeface="+mj-lt"/>
              </a:rPr>
              <a:t>NSSC Staffing Services website </a:t>
            </a:r>
            <a:r>
              <a:rPr lang="en-US" sz="2400" dirty="0" smtClean="0">
                <a:latin typeface="+mj-lt"/>
              </a:rPr>
              <a:t>for a copy of this briefing and the latest information related to Staffing Consolidation</a:t>
            </a:r>
          </a:p>
          <a:p>
            <a:pPr algn="ctr"/>
            <a:endParaRPr lang="en-US" sz="2400" dirty="0">
              <a:latin typeface="+mj-lt"/>
            </a:endParaRPr>
          </a:p>
          <a:p>
            <a:pPr algn="ctr"/>
            <a:r>
              <a:rPr lang="en-US" sz="3200" u="sng" dirty="0">
                <a:latin typeface="+mj-lt"/>
                <a:hlinkClick r:id="rId3"/>
              </a:rPr>
              <a:t>https://</a:t>
            </a:r>
            <a:r>
              <a:rPr lang="en-US" sz="3200" u="sng" dirty="0" smtClean="0">
                <a:latin typeface="+mj-lt"/>
                <a:hlinkClick r:id="rId3"/>
              </a:rPr>
              <a:t>www.nssc.nasa.gov/staffing</a:t>
            </a:r>
            <a:endParaRPr lang="en-US" sz="3200" dirty="0">
              <a:latin typeface="+mj-lt"/>
            </a:endParaRPr>
          </a:p>
        </p:txBody>
      </p:sp>
    </p:spTree>
    <p:extLst>
      <p:ext uri="{BB962C8B-B14F-4D97-AF65-F5344CB8AC3E}">
        <p14:creationId xmlns:p14="http://schemas.microsoft.com/office/powerpoint/2010/main" val="1296221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A93F7F5-35B9-4299-9835-6DBC4B4B057F}" type="slidenum">
              <a:rPr lang="en-US" smtClean="0"/>
              <a:t>5</a:t>
            </a:fld>
            <a:endParaRPr lang="en-US"/>
          </a:p>
        </p:txBody>
      </p:sp>
      <p:sp>
        <p:nvSpPr>
          <p:cNvPr id="3" name="Title 2"/>
          <p:cNvSpPr>
            <a:spLocks noGrp="1"/>
          </p:cNvSpPr>
          <p:nvPr>
            <p:ph type="title"/>
          </p:nvPr>
        </p:nvSpPr>
        <p:spPr/>
        <p:txBody>
          <a:bodyPr/>
          <a:lstStyle/>
          <a:p>
            <a:r>
              <a:rPr lang="en-US" dirty="0" smtClean="0"/>
              <a:t>Staffing Consolidation</a:t>
            </a:r>
            <a:endParaRPr lang="en-US" dirty="0"/>
          </a:p>
        </p:txBody>
      </p:sp>
      <p:sp>
        <p:nvSpPr>
          <p:cNvPr id="4" name="Text Placeholder 3"/>
          <p:cNvSpPr>
            <a:spLocks noGrp="1"/>
          </p:cNvSpPr>
          <p:nvPr>
            <p:ph type="body" idx="1"/>
          </p:nvPr>
        </p:nvSpPr>
        <p:spPr/>
        <p:txBody>
          <a:bodyPr/>
          <a:lstStyle/>
          <a:p>
            <a:r>
              <a:rPr lang="en-US" dirty="0" err="1" smtClean="0"/>
              <a:t>ServiceNow</a:t>
            </a:r>
            <a:r>
              <a:rPr lang="en-US" dirty="0" smtClean="0"/>
              <a:t>, Case View, and NAMS requests</a:t>
            </a:r>
            <a:endParaRPr lang="en-US" dirty="0"/>
          </a:p>
        </p:txBody>
      </p:sp>
    </p:spTree>
    <p:extLst>
      <p:ext uri="{BB962C8B-B14F-4D97-AF65-F5344CB8AC3E}">
        <p14:creationId xmlns:p14="http://schemas.microsoft.com/office/powerpoint/2010/main" val="3534212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6</a:t>
            </a:fld>
            <a:endParaRPr lang="en-US"/>
          </a:p>
        </p:txBody>
      </p:sp>
      <p:pic>
        <p:nvPicPr>
          <p:cNvPr id="11" name="Picture 10"/>
          <p:cNvPicPr>
            <a:picLocks/>
          </p:cNvPicPr>
          <p:nvPr/>
        </p:nvPicPr>
        <p:blipFill>
          <a:blip r:embed="rId2"/>
          <a:stretch>
            <a:fillRect/>
          </a:stretch>
        </p:blipFill>
        <p:spPr>
          <a:xfrm>
            <a:off x="1554480" y="550629"/>
            <a:ext cx="9144000" cy="5486400"/>
          </a:xfrm>
          <a:prstGeom prst="rect">
            <a:avLst/>
          </a:prstGeom>
        </p:spPr>
      </p:pic>
    </p:spTree>
    <p:extLst>
      <p:ext uri="{BB962C8B-B14F-4D97-AF65-F5344CB8AC3E}">
        <p14:creationId xmlns:p14="http://schemas.microsoft.com/office/powerpoint/2010/main" val="284301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7</a:t>
            </a:fld>
            <a:endParaRPr lang="en-US"/>
          </a:p>
        </p:txBody>
      </p:sp>
      <p:pic>
        <p:nvPicPr>
          <p:cNvPr id="6" name="Picture 5"/>
          <p:cNvPicPr>
            <a:picLocks noChangeAspect="1"/>
          </p:cNvPicPr>
          <p:nvPr/>
        </p:nvPicPr>
        <p:blipFill>
          <a:blip r:embed="rId2"/>
          <a:stretch>
            <a:fillRect/>
          </a:stretch>
        </p:blipFill>
        <p:spPr>
          <a:xfrm>
            <a:off x="1554480" y="548640"/>
            <a:ext cx="9144000" cy="5486400"/>
          </a:xfrm>
          <a:prstGeom prst="rect">
            <a:avLst/>
          </a:prstGeom>
        </p:spPr>
      </p:pic>
    </p:spTree>
    <p:extLst>
      <p:ext uri="{BB962C8B-B14F-4D97-AF65-F5344CB8AC3E}">
        <p14:creationId xmlns:p14="http://schemas.microsoft.com/office/powerpoint/2010/main" val="3702299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8</a:t>
            </a:fld>
            <a:endParaRPr lang="en-US"/>
          </a:p>
        </p:txBody>
      </p:sp>
      <p:pic>
        <p:nvPicPr>
          <p:cNvPr id="5" name="Picture 4"/>
          <p:cNvPicPr>
            <a:picLocks/>
          </p:cNvPicPr>
          <p:nvPr/>
        </p:nvPicPr>
        <p:blipFill>
          <a:blip r:embed="rId2"/>
          <a:stretch>
            <a:fillRect/>
          </a:stretch>
        </p:blipFill>
        <p:spPr>
          <a:xfrm>
            <a:off x="1554480" y="548640"/>
            <a:ext cx="9144000" cy="5486400"/>
          </a:xfrm>
          <a:prstGeom prst="rect">
            <a:avLst/>
          </a:prstGeom>
        </p:spPr>
      </p:pic>
      <p:sp>
        <p:nvSpPr>
          <p:cNvPr id="6" name="Left Arrow 5"/>
          <p:cNvSpPr/>
          <p:nvPr/>
        </p:nvSpPr>
        <p:spPr>
          <a:xfrm>
            <a:off x="10190480" y="4612640"/>
            <a:ext cx="274320" cy="29464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3</a:t>
            </a:r>
            <a:endParaRPr lang="en-US" sz="1000" dirty="0"/>
          </a:p>
        </p:txBody>
      </p:sp>
    </p:spTree>
    <p:extLst>
      <p:ext uri="{BB962C8B-B14F-4D97-AF65-F5344CB8AC3E}">
        <p14:creationId xmlns:p14="http://schemas.microsoft.com/office/powerpoint/2010/main" val="2708290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A93F7F5-35B9-4299-9835-6DBC4B4B057F}" type="slidenum">
              <a:rPr lang="en-US" smtClean="0"/>
              <a:t>9</a:t>
            </a:fld>
            <a:endParaRPr lang="en-US"/>
          </a:p>
        </p:txBody>
      </p:sp>
      <p:pic>
        <p:nvPicPr>
          <p:cNvPr id="4" name="Picture 3"/>
          <p:cNvPicPr>
            <a:picLocks/>
          </p:cNvPicPr>
          <p:nvPr/>
        </p:nvPicPr>
        <p:blipFill>
          <a:blip r:embed="rId2"/>
          <a:stretch>
            <a:fillRect/>
          </a:stretch>
        </p:blipFill>
        <p:spPr>
          <a:xfrm>
            <a:off x="1554480" y="548640"/>
            <a:ext cx="9144000" cy="5486400"/>
          </a:xfrm>
          <a:prstGeom prst="rect">
            <a:avLst/>
          </a:prstGeom>
        </p:spPr>
      </p:pic>
    </p:spTree>
    <p:extLst>
      <p:ext uri="{BB962C8B-B14F-4D97-AF65-F5344CB8AC3E}">
        <p14:creationId xmlns:p14="http://schemas.microsoft.com/office/powerpoint/2010/main" val="627455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CHCO Color Palette">
      <a:dk1>
        <a:sysClr val="windowText" lastClr="000000"/>
      </a:dk1>
      <a:lt1>
        <a:sysClr val="window" lastClr="FFFFFF"/>
      </a:lt1>
      <a:dk2>
        <a:srgbClr val="44546A"/>
      </a:dk2>
      <a:lt2>
        <a:srgbClr val="E7E6E6"/>
      </a:lt2>
      <a:accent1>
        <a:srgbClr val="007BC2"/>
      </a:accent1>
      <a:accent2>
        <a:srgbClr val="35BFEF"/>
      </a:accent2>
      <a:accent3>
        <a:srgbClr val="F05F22"/>
      </a:accent3>
      <a:accent4>
        <a:srgbClr val="ECB91D"/>
      </a:accent4>
      <a:accent5>
        <a:srgbClr val="77A513"/>
      </a:accent5>
      <a:accent6>
        <a:srgbClr val="A23B72"/>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C526D8C8EF9D4092BD2E57A49FDC84" ma:contentTypeVersion="0" ma:contentTypeDescription="Create a new document." ma:contentTypeScope="" ma:versionID="aeb101b52b1482d6995fd0d2578eb67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9C5ADE-598A-4416-B2AC-A92E15AB6D4E}">
  <ds:schemaRefs>
    <ds:schemaRef ds:uri="http://schemas.microsoft.com/sharepoint/v3/contenttype/forms"/>
  </ds:schemaRefs>
</ds:datastoreItem>
</file>

<file path=customXml/itemProps2.xml><?xml version="1.0" encoding="utf-8"?>
<ds:datastoreItem xmlns:ds="http://schemas.openxmlformats.org/officeDocument/2006/customXml" ds:itemID="{1A9D4D94-4EBB-4992-9279-E74BA0AC6BB8}">
  <ds:schemaRefs>
    <ds:schemaRef ds:uri="http://purl.org/dc/elements/1.1/"/>
    <ds:schemaRef ds:uri="http://purl.org/dc/dcmityp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DF6FD5B-0675-4828-A71C-641302C12B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3835</TotalTime>
  <Words>1228</Words>
  <Application>Microsoft Office PowerPoint</Application>
  <PresentationFormat>Widescreen</PresentationFormat>
  <Paragraphs>169</Paragraphs>
  <Slides>40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Roboto</vt:lpstr>
      <vt:lpstr>Wingdings</vt:lpstr>
      <vt:lpstr>Wingdings 2</vt:lpstr>
      <vt:lpstr>Office Theme</vt:lpstr>
      <vt:lpstr>Staffing Consolidation</vt:lpstr>
      <vt:lpstr>Welcome</vt:lpstr>
      <vt:lpstr>On May 20th staffing services for all Centers will transition to the NSSC; transition includes residual personnel action services going to NSSC</vt:lpstr>
      <vt:lpstr>What are the impacts to those involved?</vt:lpstr>
      <vt:lpstr>Staffing Consolidation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HR Request A Personnel Action</vt:lpstr>
      <vt:lpstr>SF52 Request for Personnel Action and Approval</vt:lpstr>
      <vt:lpstr>SF52 Request for Personnel Action and Approval</vt:lpstr>
      <vt:lpstr>Case Approvals and SF52 documented</vt:lpstr>
      <vt:lpstr>QUESTIONS</vt:lpstr>
      <vt:lpstr>PowerPoint Presentation</vt:lpstr>
      <vt:lpstr>PowerPoint Presentation</vt:lpstr>
    </vt:vector>
  </TitlesOfParts>
  <Company>LMI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Andrew</dc:creator>
  <cp:lastModifiedBy>Wolverton, Deirdre C. (NSSC-XD022)</cp:lastModifiedBy>
  <cp:revision>128</cp:revision>
  <cp:lastPrinted>2019-05-07T18:23:24Z</cp:lastPrinted>
  <dcterms:created xsi:type="dcterms:W3CDTF">2018-08-14T17:30:01Z</dcterms:created>
  <dcterms:modified xsi:type="dcterms:W3CDTF">2019-05-08T13:49:39Z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0x010100CEC526D8C8EF9D4092BD2E57A49FDC84</vt:lpwstr>
  </property>
</Properties>
</file>