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D426-307D-4A07-99DF-D7D71EEEEF9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004E-9E36-4187-AD52-687C5A4D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FD53B9-B119-4B52-A8FC-0613B0315BDE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936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 descr="Pictur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48194"/>
            <a:ext cx="9144000" cy="385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50800" sx="1000" sy="1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57338" y="69850"/>
            <a:ext cx="6203950" cy="7381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  <a:cs typeface="+mn-cs"/>
              </a:rPr>
              <a:t>DEFENSE LOGISTICS AGENCY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  <a:cs typeface="+mn-cs"/>
              </a:rPr>
              <a:t>AMERICA’S COMBAT LOGISTICS SUPPORT AGENCY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3199"/>
            <a:ext cx="9144000" cy="2078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50800" sx="1000" sy="1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13" y="6524625"/>
            <a:ext cx="8712200" cy="2460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  <a:cs typeface="+mn-cs"/>
              </a:rPr>
              <a:t>WARFIGHTER SUPPORT ENHANCEMENT                    STEWARDSHIP EXCELLENCE                       WORKFORCE DEVELOPMENT</a:t>
            </a:r>
          </a:p>
        </p:txBody>
      </p:sp>
      <p:pic>
        <p:nvPicPr>
          <p:cNvPr id="10" name="Picture 5" descr="Q:\DR\Administrative\Photos for Briefs\DLA Logos\DLA-Logo-Clear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" y="19050"/>
            <a:ext cx="1076325" cy="1273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6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1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CBFD-279A-44D1-A69A-2318EA3B3DE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C98B-8B94-43E6-A3F6-FEE1FE2E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pub.nssc.nasa.gov/servlet/sm.web.Fetch/NASA_List_of_DoDAACs_for_Vendors.pdf?rhid=1000&amp;did=1557323&amp;type=release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0" y="3505200"/>
            <a:ext cx="445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WAWF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Vendor Document Creation</a:t>
            </a:r>
            <a:endParaRPr lang="en-US" sz="2000" dirty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267200" y="4800600"/>
            <a:ext cx="472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August 2014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NASA-specific guidance in red text</a:t>
            </a:r>
          </a:p>
          <a:p>
            <a:pPr algn="ctr"/>
            <a:endParaRPr lang="en-US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</a:rPr>
              <a:t>Disclaimer: Should the WAWF System be updated, these instructions may no longer be fully accurate.  All attempts will be made to keep this document as current as possible.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76200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819400"/>
            <a:ext cx="47244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Upon submission of the document, emails are sent to the appropriate organizational email addresses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Based on vendor’s registration info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 flipV="1">
            <a:off x="1524000" y="2938167"/>
            <a:ext cx="1676400" cy="48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239128"/>
            <a:ext cx="6553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Vendors may also send additional notification emails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Manual entry of address one time; is then stored in an ‘address book’ for future, easy use. (see next screen)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Recommend sending notification to CO and/or COR, as an FYI.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00200" y="3314700"/>
            <a:ext cx="381000" cy="924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4419600"/>
            <a:ext cx="35052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 selects the appropriate email and adds to the send to column and submits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2069068"/>
            <a:ext cx="3505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email is sent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43000" y="19050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0"/>
            <a:ext cx="915137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003141"/>
            <a:ext cx="35052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Vendors must choose ‘Non-</a:t>
            </a:r>
            <a:r>
              <a:rPr lang="en-US" dirty="0" err="1" smtClean="0">
                <a:solidFill>
                  <a:srgbClr val="FF0000"/>
                </a:solidFill>
              </a:rPr>
              <a:t>DoD</a:t>
            </a:r>
            <a:r>
              <a:rPr lang="en-US" dirty="0" smtClean="0">
                <a:solidFill>
                  <a:srgbClr val="FF0000"/>
                </a:solidFill>
              </a:rPr>
              <a:t> Contract (FAR)’.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38600" y="3428999"/>
            <a:ext cx="304800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81400" y="1307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Manually Enter NN###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1676400"/>
            <a:ext cx="76200" cy="189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62700" y="2802812"/>
            <a:ext cx="2171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Not Click These Buttons.  They will not work; no interface exists at this time.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43600" y="3200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505200"/>
            <a:ext cx="35052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Vendors must enter the NASA Pay </a:t>
            </a:r>
            <a:r>
              <a:rPr lang="en-US" dirty="0" err="1" smtClean="0">
                <a:solidFill>
                  <a:srgbClr val="FF0000"/>
                </a:solidFill>
              </a:rPr>
              <a:t>DoDAAC</a:t>
            </a:r>
            <a:r>
              <a:rPr lang="en-US" dirty="0" smtClean="0">
                <a:solidFill>
                  <a:srgbClr val="FF0000"/>
                </a:solidFill>
              </a:rPr>
              <a:t>: 803112.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39000" y="2667000"/>
            <a:ext cx="228600" cy="8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4397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Leave blank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144000" cy="68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7820" y="3733800"/>
            <a:ext cx="3505200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Choose a document type.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NASA Phase 1 and Phase 1A: ‘Cost Voucher’ type only.  </a:t>
            </a:r>
          </a:p>
          <a:p>
            <a:endParaRPr lang="en-US" dirty="0"/>
          </a:p>
          <a:p>
            <a:r>
              <a:rPr lang="en-US" i="1" dirty="0" smtClean="0"/>
              <a:t>Most DoD systems allow for more document types.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67000" y="3619499"/>
            <a:ext cx="914400" cy="8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657600"/>
            <a:ext cx="586740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Vendors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enter the appropriate </a:t>
            </a:r>
            <a:r>
              <a:rPr lang="en-US" dirty="0" err="1" smtClean="0">
                <a:solidFill>
                  <a:srgbClr val="FF0000"/>
                </a:solidFill>
              </a:rPr>
              <a:t>DoDAACs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Admin By, DCAA Auditor, and Service Approver (equivalent of Ship To </a:t>
            </a:r>
            <a:r>
              <a:rPr lang="en-US" dirty="0" err="1" smtClean="0">
                <a:solidFill>
                  <a:srgbClr val="FF0000"/>
                </a:solidFill>
              </a:rPr>
              <a:t>DoDAAC</a:t>
            </a:r>
            <a:r>
              <a:rPr lang="en-US" dirty="0" smtClean="0">
                <a:solidFill>
                  <a:srgbClr val="FF0000"/>
                </a:solidFill>
              </a:rPr>
              <a:t>) also all required.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NASA </a:t>
            </a:r>
            <a:r>
              <a:rPr lang="en-US" dirty="0" err="1" smtClean="0">
                <a:solidFill>
                  <a:srgbClr val="FF0000"/>
                </a:solidFill>
              </a:rPr>
              <a:t>DoDAAC</a:t>
            </a:r>
            <a:r>
              <a:rPr lang="en-US" dirty="0" smtClean="0">
                <a:solidFill>
                  <a:srgbClr val="FF0000"/>
                </a:solidFill>
              </a:rPr>
              <a:t> Listing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can be found via this website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 to NSSC </a:t>
            </a:r>
            <a:r>
              <a:rPr lang="en-US" dirty="0" err="1" smtClean="0">
                <a:solidFill>
                  <a:srgbClr val="FF0000"/>
                </a:solidFill>
              </a:rPr>
              <a:t>HomePage</a:t>
            </a:r>
            <a:r>
              <a:rPr lang="en-US" dirty="0" smtClean="0">
                <a:solidFill>
                  <a:srgbClr val="FF0000"/>
                </a:solidFill>
              </a:rPr>
              <a:t>, click For Vendors/Grantees, Vendor Payment Information, ‘E-Invoicing Web Page’ link, then see ‘</a:t>
            </a:r>
            <a:r>
              <a:rPr lang="en-US" dirty="0" err="1" smtClean="0">
                <a:solidFill>
                  <a:srgbClr val="FF0000"/>
                </a:solidFill>
              </a:rPr>
              <a:t>DoDAAC</a:t>
            </a:r>
            <a:r>
              <a:rPr lang="en-US" dirty="0" smtClean="0">
                <a:solidFill>
                  <a:srgbClr val="FF0000"/>
                </a:solidFill>
              </a:rPr>
              <a:t> for Vendors’ link in Vendor Support section.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79383" y="3178743"/>
            <a:ext cx="2216217" cy="783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581400" y="2819398"/>
            <a:ext cx="381000" cy="838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252626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Optional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85237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Field no longer called ‘Ship To’.  Is either DCAA Auditor and/or Service Approver.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0"/>
            <a:ext cx="9142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9812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Invoice Number must be 2-22 characters (i.e. “06”, not “6”)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Dates: YYYY/MM/DD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Address Tab auto populates from </a:t>
            </a:r>
            <a:r>
              <a:rPr lang="en-US" sz="1400" dirty="0" err="1" smtClean="0">
                <a:solidFill>
                  <a:srgbClr val="FF0000"/>
                </a:solidFill>
              </a:rPr>
              <a:t>DoDAACs</a:t>
            </a:r>
            <a:r>
              <a:rPr lang="en-US" sz="1400" dirty="0" smtClean="0">
                <a:solidFill>
                  <a:srgbClr val="FF0000"/>
                </a:solidFill>
              </a:rPr>
              <a:t> entered previously.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Discounts Tab: none required, but where you would put NT15/NT30/etc.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Comments: open text, not mandatory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Line Item Tab: Ignore AAI.  See next slide.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32766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Line Item Tab: Ignore AAI.  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CLIN/SLIN Tab:  Far right, click “add”.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Create Item #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Stock Number: enter “</a:t>
            </a:r>
            <a:r>
              <a:rPr lang="en-US" sz="1400" dirty="0" err="1" smtClean="0">
                <a:solidFill>
                  <a:srgbClr val="FF0000"/>
                </a:solidFill>
              </a:rPr>
              <a:t>na</a:t>
            </a:r>
            <a:r>
              <a:rPr lang="en-US" sz="1400" dirty="0" smtClean="0">
                <a:solidFill>
                  <a:srgbClr val="FF0000"/>
                </a:solidFill>
              </a:rPr>
              <a:t>”, if not applicable.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Type: Services is an option.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Unit of Measure: type dollars, and will auto-fill.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Skip AAI, SDN, ACRN, PR Number, unless applicable to vendor.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Description is required (i.e. Labor Cost Voucher #3 for date-date).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Click Save CLIN/SLIN.</a:t>
            </a:r>
          </a:p>
        </p:txBody>
      </p:sp>
    </p:spTree>
    <p:extLst>
      <p:ext uri="{BB962C8B-B14F-4D97-AF65-F5344CB8AC3E}">
        <p14:creationId xmlns:p14="http://schemas.microsoft.com/office/powerpoint/2010/main" val="2206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522583"/>
            <a:ext cx="6934200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Vendors may add attachments by going to the attachments tab and selecting the ‘browse’ button to search for documents on their machine.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*File names </a:t>
            </a:r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dirty="0" smtClean="0">
                <a:solidFill>
                  <a:srgbClr val="FF0000"/>
                </a:solidFill>
              </a:rPr>
              <a:t> include hyphens or special characters.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*System may, or may not, accept file names with spaces in them; suggest using underscores.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28800" y="2971800"/>
            <a:ext cx="685800" cy="550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4400" y="2438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Misc. Amounts tab (not mandatory), for Fees/Taxes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296078"/>
            <a:ext cx="35052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attachment is uploaded, it may be viewed by the vendor or removed if it is not correct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71800" y="3457876"/>
            <a:ext cx="381000" cy="838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520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Copperplate Gothic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Defense Logistics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Matthew L DLA CTR INFORMATION OPERATIONS</dc:creator>
  <cp:lastModifiedBy>Crisman, Wendy S. (JSC-BD111)</cp:lastModifiedBy>
  <cp:revision>11</cp:revision>
  <dcterms:created xsi:type="dcterms:W3CDTF">2013-04-15T11:53:28Z</dcterms:created>
  <dcterms:modified xsi:type="dcterms:W3CDTF">2014-08-05T20:27:20Z</dcterms:modified>
</cp:coreProperties>
</file>