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7" r:id="rId2"/>
    <p:sldId id="260" r:id="rId3"/>
    <p:sldId id="278" r:id="rId4"/>
    <p:sldId id="267" r:id="rId5"/>
    <p:sldId id="277" r:id="rId6"/>
    <p:sldId id="268" r:id="rId7"/>
    <p:sldId id="264" r:id="rId8"/>
    <p:sldId id="272" r:id="rId9"/>
    <p:sldId id="273" r:id="rId10"/>
    <p:sldId id="269" r:id="rId11"/>
    <p:sldId id="275" r:id="rId12"/>
    <p:sldId id="276" r:id="rId13"/>
    <p:sldId id="263" r:id="rId1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pitchFamily="-109"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pitchFamily="-109"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pitchFamily="-109"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pitchFamily="-109"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pitchFamily="-109" charset="-128"/>
        <a:cs typeface="+mn-cs"/>
      </a:defRPr>
    </a:lvl5pPr>
    <a:lvl6pPr marL="2286000" algn="l" defTabSz="914400" rtl="0" eaLnBrk="1" latinLnBrk="0" hangingPunct="1">
      <a:defRPr kern="1200">
        <a:solidFill>
          <a:schemeClr val="tx1"/>
        </a:solidFill>
        <a:latin typeface="Arial" charset="0"/>
        <a:ea typeface="ヒラギノ角ゴ Pro W3" pitchFamily="-109" charset="-128"/>
        <a:cs typeface="+mn-cs"/>
      </a:defRPr>
    </a:lvl6pPr>
    <a:lvl7pPr marL="2743200" algn="l" defTabSz="914400" rtl="0" eaLnBrk="1" latinLnBrk="0" hangingPunct="1">
      <a:defRPr kern="1200">
        <a:solidFill>
          <a:schemeClr val="tx1"/>
        </a:solidFill>
        <a:latin typeface="Arial" charset="0"/>
        <a:ea typeface="ヒラギノ角ゴ Pro W3" pitchFamily="-109" charset="-128"/>
        <a:cs typeface="+mn-cs"/>
      </a:defRPr>
    </a:lvl7pPr>
    <a:lvl8pPr marL="3200400" algn="l" defTabSz="914400" rtl="0" eaLnBrk="1" latinLnBrk="0" hangingPunct="1">
      <a:defRPr kern="1200">
        <a:solidFill>
          <a:schemeClr val="tx1"/>
        </a:solidFill>
        <a:latin typeface="Arial" charset="0"/>
        <a:ea typeface="ヒラギノ角ゴ Pro W3" pitchFamily="-109" charset="-128"/>
        <a:cs typeface="+mn-cs"/>
      </a:defRPr>
    </a:lvl8pPr>
    <a:lvl9pPr marL="3657600" algn="l" defTabSz="914400" rtl="0" eaLnBrk="1" latinLnBrk="0" hangingPunct="1">
      <a:defRPr kern="1200">
        <a:solidFill>
          <a:schemeClr val="tx1"/>
        </a:solidFill>
        <a:latin typeface="Arial" charset="0"/>
        <a:ea typeface="ヒラギノ角ゴ Pro W3" pitchFamily="-10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56" d="100"/>
          <a:sy n="56" d="100"/>
        </p:scale>
        <p:origin x="492" y="60"/>
      </p:cViewPr>
      <p:guideLst>
        <p:guide orient="horz" pos="2160"/>
        <p:guide pos="2880"/>
      </p:guideLst>
    </p:cSldViewPr>
  </p:slideViewPr>
  <p:outlineViewPr>
    <p:cViewPr>
      <p:scale>
        <a:sx n="75" d="100"/>
        <a:sy n="75" d="100"/>
      </p:scale>
      <p:origin x="0" y="3861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4" d="100"/>
          <a:sy n="44" d="100"/>
        </p:scale>
        <p:origin x="-1537"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D4C41267-EA68-493B-A2D7-633A12E04D1D}" type="datetime1">
              <a:rPr lang="en-US"/>
              <a:pPr/>
              <a:t>4/1/2015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B61B744E-78D3-459E-A226-E9B0E4C7F7F8}" type="slidenum">
              <a:rPr lang="en-US"/>
              <a:pPr/>
              <a:t>‹#›</a:t>
            </a:fld>
            <a:endParaRPr lang="en-US"/>
          </a:p>
        </p:txBody>
      </p:sp>
    </p:spTree>
    <p:extLst>
      <p:ext uri="{BB962C8B-B14F-4D97-AF65-F5344CB8AC3E}">
        <p14:creationId xmlns:p14="http://schemas.microsoft.com/office/powerpoint/2010/main" val="3754667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3F144E05-CFB9-4564-8A31-1E67F360C149}" type="datetime1">
              <a:rPr lang="en-US"/>
              <a:pPr/>
              <a:t>4/1/2015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0B362E7E-5619-4200-AFEC-935AB29EBB87}" type="slidenum">
              <a:rPr lang="en-US"/>
              <a:pPr/>
              <a:t>‹#›</a:t>
            </a:fld>
            <a:endParaRPr lang="en-US"/>
          </a:p>
        </p:txBody>
      </p:sp>
    </p:spTree>
    <p:extLst>
      <p:ext uri="{BB962C8B-B14F-4D97-AF65-F5344CB8AC3E}">
        <p14:creationId xmlns:p14="http://schemas.microsoft.com/office/powerpoint/2010/main" val="17732255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a:lstStyle/>
          <a:p>
            <a:pPr eaLnBrk="1" hangingPunct="1">
              <a:spcBef>
                <a:spcPct val="0"/>
              </a:spcBef>
            </a:pPr>
            <a:r>
              <a:rPr lang="en-US" smtClean="0"/>
              <a:t>Welcome</a:t>
            </a:r>
          </a:p>
          <a:p>
            <a:pPr eaLnBrk="1" hangingPunct="1">
              <a:spcBef>
                <a:spcPct val="0"/>
              </a:spcBef>
            </a:pPr>
            <a:endParaRPr lang="en-US" smtClean="0"/>
          </a:p>
          <a:p>
            <a:pPr eaLnBrk="1" hangingPunct="1">
              <a:spcBef>
                <a:spcPct val="0"/>
              </a:spcBef>
            </a:pPr>
            <a:r>
              <a:rPr lang="en-US" smtClean="0"/>
              <a:t>Provide Desk guide</a:t>
            </a:r>
          </a:p>
          <a:p>
            <a:pPr eaLnBrk="1" hangingPunct="1">
              <a:spcBef>
                <a:spcPct val="0"/>
              </a:spcBef>
            </a:pPr>
            <a:endParaRPr lang="en-US" smtClean="0"/>
          </a:p>
          <a:p>
            <a:pPr eaLnBrk="1" hangingPunct="1">
              <a:spcBef>
                <a:spcPct val="0"/>
              </a:spcBef>
            </a:pPr>
            <a:r>
              <a:rPr lang="en-US" smtClean="0"/>
              <a:t>Explain doesn’t cover everything, serves as reference.</a:t>
            </a:r>
          </a:p>
        </p:txBody>
      </p:sp>
      <p:sp>
        <p:nvSpPr>
          <p:cNvPr id="8196" name="Slide Number Placeholder 3"/>
          <p:cNvSpPr>
            <a:spLocks noGrp="1"/>
          </p:cNvSpPr>
          <p:nvPr>
            <p:ph type="sldNum" sz="quarter" idx="5"/>
          </p:nvPr>
        </p:nvSpPr>
        <p:spPr bwMode="auto">
          <a:noFill/>
          <a:ln>
            <a:miter lim="800000"/>
            <a:headEnd/>
            <a:tailEnd/>
          </a:ln>
        </p:spPr>
        <p:txBody>
          <a:bodyPr/>
          <a:lstStyle/>
          <a:p>
            <a:fld id="{D81D7C2B-674D-46FB-B76F-E3FDC75D82B8}" type="slidenum">
              <a:rPr lang="en-US"/>
              <a:pPr/>
              <a:t>1</a:t>
            </a:fld>
            <a:endParaRPr lang="en-US"/>
          </a:p>
        </p:txBody>
      </p:sp>
    </p:spTree>
    <p:extLst>
      <p:ext uri="{BB962C8B-B14F-4D97-AF65-F5344CB8AC3E}">
        <p14:creationId xmlns:p14="http://schemas.microsoft.com/office/powerpoint/2010/main" val="370666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7820F70C-78E8-4CDE-BBA5-A90F0E97C09F}" type="slidenum">
              <a:rPr lang="en-US"/>
              <a:pPr/>
              <a:t>11</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extLst>
      <p:ext uri="{BB962C8B-B14F-4D97-AF65-F5344CB8AC3E}">
        <p14:creationId xmlns:p14="http://schemas.microsoft.com/office/powerpoint/2010/main" val="862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AF33070B-BA5D-4291-A0DF-33860344C3CA}" type="slidenum">
              <a:rPr lang="en-US"/>
              <a:pPr/>
              <a:t>12</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a:lstStyle/>
          <a:p>
            <a:pPr eaLnBrk="1" hangingPunct="1">
              <a:spcBef>
                <a:spcPct val="0"/>
              </a:spcBef>
            </a:pPr>
            <a:r>
              <a:rPr lang="en-US" smtClean="0"/>
              <a:t>We have a legal requirement to assure that all employees have receive training.  Our No FEAR Training is available in SATERN; </a:t>
            </a:r>
          </a:p>
          <a:p>
            <a:pPr eaLnBrk="1" hangingPunct="1">
              <a:spcBef>
                <a:spcPct val="0"/>
              </a:spcBef>
            </a:pPr>
            <a:r>
              <a:rPr lang="en-US" smtClean="0"/>
              <a:t>Please take the No FEAR Training on line within the next 30 days.</a:t>
            </a:r>
          </a:p>
        </p:txBody>
      </p:sp>
    </p:spTree>
    <p:extLst>
      <p:ext uri="{BB962C8B-B14F-4D97-AF65-F5344CB8AC3E}">
        <p14:creationId xmlns:p14="http://schemas.microsoft.com/office/powerpoint/2010/main" val="420917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C2CC774E-F6C5-4F8B-8E89-552636C6FF34}" type="slidenum">
              <a:rPr lang="en-US"/>
              <a:pPr/>
              <a:t>13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extLst>
      <p:ext uri="{BB962C8B-B14F-4D97-AF65-F5344CB8AC3E}">
        <p14:creationId xmlns:p14="http://schemas.microsoft.com/office/powerpoint/2010/main" val="776481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ln>
            <a:miter lim="800000"/>
            <a:headEnd/>
            <a:tailEnd/>
          </a:ln>
        </p:spPr>
        <p:txBody>
          <a:bodyPr/>
          <a:lstStyle/>
          <a:p>
            <a:fld id="{16CC6608-36BE-40EF-9BFA-7B778A27FEEF}" type="slidenum">
              <a:rPr lang="en-US"/>
              <a:pPr/>
              <a:t>2</a:t>
            </a:fld>
            <a:endParaRPr lang="en-US"/>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a:lstStyle/>
          <a:p>
            <a:pPr eaLnBrk="1" hangingPunct="1">
              <a:spcBef>
                <a:spcPct val="0"/>
              </a:spcBef>
            </a:pPr>
            <a:r>
              <a:rPr lang="en-US" smtClean="0"/>
              <a:t>Our office handles discrimination complaints at the informal stage.</a:t>
            </a:r>
          </a:p>
          <a:p>
            <a:pPr eaLnBrk="1" hangingPunct="1">
              <a:spcBef>
                <a:spcPct val="0"/>
              </a:spcBef>
            </a:pPr>
            <a:endParaRPr lang="en-US" smtClean="0"/>
          </a:p>
          <a:p>
            <a:pPr eaLnBrk="1" hangingPunct="1">
              <a:spcBef>
                <a:spcPct val="0"/>
              </a:spcBef>
            </a:pPr>
            <a:r>
              <a:rPr lang="en-US" smtClean="0"/>
              <a:t>We provide workforce analysis data and can train frequent users on the system enabling them to pull the data themselves.</a:t>
            </a:r>
          </a:p>
          <a:p>
            <a:pPr eaLnBrk="1" hangingPunct="1">
              <a:spcBef>
                <a:spcPct val="0"/>
              </a:spcBef>
            </a:pPr>
            <a:endParaRPr lang="en-US" smtClean="0"/>
          </a:p>
          <a:p>
            <a:pPr eaLnBrk="1" hangingPunct="1">
              <a:spcBef>
                <a:spcPct val="0"/>
              </a:spcBef>
            </a:pPr>
            <a:r>
              <a:rPr lang="en-US" smtClean="0"/>
              <a:t>We assist in recruitment by providing HR with diverse recruitment sources to foster diversity in the selection pool.</a:t>
            </a:r>
          </a:p>
          <a:p>
            <a:pPr eaLnBrk="1" hangingPunct="1">
              <a:spcBef>
                <a:spcPct val="0"/>
              </a:spcBef>
            </a:pPr>
            <a:endParaRPr lang="en-US" smtClean="0"/>
          </a:p>
          <a:p>
            <a:pPr eaLnBrk="1" hangingPunct="1">
              <a:spcBef>
                <a:spcPct val="0"/>
              </a:spcBef>
            </a:pPr>
            <a:r>
              <a:rPr lang="en-US" smtClean="0"/>
              <a:t>We periodically provide brown bag workshops on various EO topics; all are welcome to attend.</a:t>
            </a:r>
          </a:p>
          <a:p>
            <a:pPr eaLnBrk="1" hangingPunct="1">
              <a:spcBef>
                <a:spcPct val="0"/>
              </a:spcBef>
            </a:pPr>
            <a:endParaRPr lang="en-US" smtClean="0"/>
          </a:p>
          <a:p>
            <a:pPr eaLnBrk="1" hangingPunct="1">
              <a:spcBef>
                <a:spcPct val="0"/>
              </a:spcBef>
            </a:pPr>
            <a:r>
              <a:rPr lang="en-US" smtClean="0"/>
              <a:t>We combine our resources with 4 other local federal agencies to provide high quality special emphasis programs.  There is a list of the events we observe and  you will find announcements of our programs in the HQ electronic newsletter, NASA INC.  All are encouraged to attend.</a:t>
            </a:r>
          </a:p>
          <a:p>
            <a:pPr eaLnBrk="1" hangingPunct="1">
              <a:spcBef>
                <a:spcPct val="0"/>
              </a:spcBef>
            </a:pPr>
            <a:endParaRPr lang="en-US" smtClean="0"/>
          </a:p>
          <a:p>
            <a:pPr eaLnBrk="1" hangingPunct="1">
              <a:spcBef>
                <a:spcPct val="0"/>
              </a:spcBef>
            </a:pPr>
            <a:r>
              <a:rPr lang="en-US" smtClean="0"/>
              <a:t>By law, we are obligated to provide persons with limited English proficiency, i.e. persons who have limited ability to read, write, speak or understand English; language assistance, such as translation services, free of charge.  </a:t>
            </a:r>
          </a:p>
          <a:p>
            <a:pPr eaLnBrk="1" hangingPunct="1">
              <a:spcBef>
                <a:spcPct val="0"/>
              </a:spcBef>
            </a:pPr>
            <a:endParaRPr lang="en-US" smtClean="0"/>
          </a:p>
          <a:p>
            <a:pPr eaLnBrk="1" hangingPunct="1">
              <a:spcBef>
                <a:spcPct val="0"/>
              </a:spcBef>
            </a:pPr>
            <a:r>
              <a:rPr lang="en-US" smtClean="0"/>
              <a:t>With the exception of the Language Assistance program and EEO training; you will find additional Info is in the handy desk-guide.</a:t>
            </a:r>
          </a:p>
          <a:p>
            <a:pPr eaLnBrk="1" hangingPunct="1">
              <a:spcBef>
                <a:spcPct val="0"/>
              </a:spcBef>
            </a:pPr>
            <a:endParaRPr lang="en-US" smtClean="0"/>
          </a:p>
        </p:txBody>
      </p:sp>
    </p:spTree>
    <p:extLst>
      <p:ext uri="{BB962C8B-B14F-4D97-AF65-F5344CB8AC3E}">
        <p14:creationId xmlns:p14="http://schemas.microsoft.com/office/powerpoint/2010/main" val="136580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eaLnBrk="1" hangingPunct="1">
              <a:spcBef>
                <a:spcPct val="0"/>
              </a:spcBef>
            </a:pPr>
            <a:r>
              <a:rPr lang="en-US" smtClean="0"/>
              <a:t>Please note that privileges of employment could also apply to events and gatherings outside the worksite, for  instance,  office holiday gatherings; training, office retreats, etc.</a:t>
            </a:r>
          </a:p>
        </p:txBody>
      </p:sp>
      <p:sp>
        <p:nvSpPr>
          <p:cNvPr id="12292" name="Slide Number Placeholder 3"/>
          <p:cNvSpPr>
            <a:spLocks noGrp="1"/>
          </p:cNvSpPr>
          <p:nvPr>
            <p:ph type="sldNum" sz="quarter" idx="5"/>
          </p:nvPr>
        </p:nvSpPr>
        <p:spPr bwMode="auto">
          <a:noFill/>
          <a:ln>
            <a:miter lim="800000"/>
            <a:headEnd/>
            <a:tailEnd/>
          </a:ln>
        </p:spPr>
        <p:txBody>
          <a:bodyPr/>
          <a:lstStyle/>
          <a:p>
            <a:fld id="{C1E54F57-C1D5-4563-AF9E-7AD13E5AB2A3}" type="slidenum">
              <a:rPr lang="en-US"/>
              <a:pPr/>
              <a:t>4</a:t>
            </a:fld>
            <a:endParaRPr lang="en-US"/>
          </a:p>
        </p:txBody>
      </p:sp>
    </p:spTree>
    <p:extLst>
      <p:ext uri="{BB962C8B-B14F-4D97-AF65-F5344CB8AC3E}">
        <p14:creationId xmlns:p14="http://schemas.microsoft.com/office/powerpoint/2010/main" val="45276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spcBef>
                <a:spcPct val="0"/>
              </a:spcBef>
            </a:pPr>
            <a:r>
              <a:rPr lang="en-US" smtClean="0"/>
              <a:t>Please note that privileges of employment could also apply to events and gatherings outside the worksite, for  instance,  office holiday gatherings; training, office retreats, etc.</a:t>
            </a:r>
          </a:p>
        </p:txBody>
      </p:sp>
      <p:sp>
        <p:nvSpPr>
          <p:cNvPr id="14340" name="Slide Number Placeholder 3"/>
          <p:cNvSpPr>
            <a:spLocks noGrp="1"/>
          </p:cNvSpPr>
          <p:nvPr>
            <p:ph type="sldNum" sz="quarter" idx="5"/>
          </p:nvPr>
        </p:nvSpPr>
        <p:spPr bwMode="auto">
          <a:noFill/>
          <a:ln>
            <a:miter lim="800000"/>
            <a:headEnd/>
            <a:tailEnd/>
          </a:ln>
        </p:spPr>
        <p:txBody>
          <a:bodyPr/>
          <a:lstStyle/>
          <a:p>
            <a:fld id="{ED40950A-24E1-40A9-BC85-4AA0C424B733}" type="slidenum">
              <a:rPr lang="en-US"/>
              <a:pPr/>
              <a:t>5</a:t>
            </a:fld>
            <a:endParaRPr lang="en-US"/>
          </a:p>
        </p:txBody>
      </p:sp>
    </p:spTree>
    <p:extLst>
      <p:ext uri="{BB962C8B-B14F-4D97-AF65-F5344CB8AC3E}">
        <p14:creationId xmlns:p14="http://schemas.microsoft.com/office/powerpoint/2010/main" val="421831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r>
              <a:rPr lang="en-US" smtClean="0"/>
              <a:t>When you can’t get out of the building quickly, you pose a hazard to yourself as well as others.  Our goal is to ensure that everybody can leave the building as quickly and safely as possible.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Can address temporary disabilities; i.e. broken limb, or persons with </a:t>
            </a:r>
          </a:p>
          <a:p>
            <a:pPr eaLnBrk="1" hangingPunct="1">
              <a:spcBef>
                <a:spcPct val="0"/>
              </a:spcBef>
            </a:pPr>
            <a:r>
              <a:rPr lang="en-US" smtClean="0"/>
              <a:t>medical conditions that do not affect the essential functions of their job but might need some assistance in any emergency., for instance someone who gets winded easily.</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We coordinate with facilities to develop a plan for a quick and safe exit from the building.</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That about sums if up.   Do you have any questions?</a:t>
            </a:r>
          </a:p>
          <a:p>
            <a:pPr eaLnBrk="1" hangingPunct="1">
              <a:spcBef>
                <a:spcPct val="0"/>
              </a:spcBef>
            </a:pPr>
            <a:endParaRPr lang="en-US" smtClean="0"/>
          </a:p>
          <a:p>
            <a:pPr eaLnBrk="1" hangingPunct="1">
              <a:spcBef>
                <a:spcPct val="0"/>
              </a:spcBef>
            </a:pPr>
            <a:r>
              <a:rPr lang="en-US" smtClean="0"/>
              <a:t>I realize this was a really quick overview.  When you have a few minutes, take a look at the desk guide and feel free to contact any member of our staff.  We have an open door policy and welcome visitors.  Feel free to drop in.</a:t>
            </a:r>
          </a:p>
        </p:txBody>
      </p:sp>
      <p:sp>
        <p:nvSpPr>
          <p:cNvPr id="16388" name="Slide Number Placeholder 3"/>
          <p:cNvSpPr>
            <a:spLocks noGrp="1"/>
          </p:cNvSpPr>
          <p:nvPr>
            <p:ph type="sldNum" sz="quarter" idx="5"/>
          </p:nvPr>
        </p:nvSpPr>
        <p:spPr bwMode="auto">
          <a:noFill/>
          <a:ln>
            <a:miter lim="800000"/>
            <a:headEnd/>
            <a:tailEnd/>
          </a:ln>
        </p:spPr>
        <p:txBody>
          <a:bodyPr/>
          <a:lstStyle/>
          <a:p>
            <a:fld id="{2DDCB23C-EB75-43D0-921D-21992BD79A39}" type="slidenum">
              <a:rPr lang="en-US"/>
              <a:pPr/>
              <a:t>6</a:t>
            </a:fld>
            <a:endParaRPr lang="en-US"/>
          </a:p>
        </p:txBody>
      </p:sp>
    </p:spTree>
    <p:extLst>
      <p:ext uri="{BB962C8B-B14F-4D97-AF65-F5344CB8AC3E}">
        <p14:creationId xmlns:p14="http://schemas.microsoft.com/office/powerpoint/2010/main" val="292216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ln>
            <a:miter lim="800000"/>
            <a:headEnd/>
            <a:tailEnd/>
          </a:ln>
        </p:spPr>
        <p:txBody>
          <a:bodyPr/>
          <a:lstStyle/>
          <a:p>
            <a:fld id="{39988768-D7E3-425F-A758-C409CA4E5957}" type="slidenum">
              <a:rPr lang="en-US"/>
              <a:pPr/>
              <a:t>7</a:t>
            </a:fld>
            <a:endParaRPr lang="en-US"/>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noFill/>
        </p:spPr>
        <p:txBody>
          <a:bodyPr/>
          <a:lstStyle/>
          <a:p>
            <a:pPr eaLnBrk="1" hangingPunct="1">
              <a:spcBef>
                <a:spcPct val="0"/>
              </a:spcBef>
            </a:pPr>
            <a:r>
              <a:rPr lang="en-US" smtClean="0"/>
              <a:t>Just a reminder that sexual harassment is based on the perception of the recipient and submission does not mean welcome.</a:t>
            </a:r>
          </a:p>
        </p:txBody>
      </p:sp>
    </p:spTree>
    <p:extLst>
      <p:ext uri="{BB962C8B-B14F-4D97-AF65-F5344CB8AC3E}">
        <p14:creationId xmlns:p14="http://schemas.microsoft.com/office/powerpoint/2010/main" val="286336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9E8C212A-EFBC-425E-B9F5-8C63678D2F0D}" type="slidenum">
              <a:rPr lang="en-US"/>
              <a:pPr/>
              <a:t>8</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extLst>
      <p:ext uri="{BB962C8B-B14F-4D97-AF65-F5344CB8AC3E}">
        <p14:creationId xmlns:p14="http://schemas.microsoft.com/office/powerpoint/2010/main" val="19797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B7C1DE13-F15B-4C12-967E-0EE7B21FF1C9}" type="slidenum">
              <a:rPr lang="en-US"/>
              <a:pPr/>
              <a:t>9</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extLst>
      <p:ext uri="{BB962C8B-B14F-4D97-AF65-F5344CB8AC3E}">
        <p14:creationId xmlns:p14="http://schemas.microsoft.com/office/powerpoint/2010/main" val="384370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6259EFAC-0C82-4A49-ADF8-D7120E8E77A4}" type="slidenum">
              <a:rPr lang="en-US"/>
              <a:pPr/>
              <a:t>10</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extLst>
      <p:ext uri="{BB962C8B-B14F-4D97-AF65-F5344CB8AC3E}">
        <p14:creationId xmlns:p14="http://schemas.microsoft.com/office/powerpoint/2010/main" val="2610971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6" descr="OGCslideMai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6200" y="76200"/>
            <a:ext cx="8229600" cy="1143000"/>
          </a:xfrm>
        </p:spPr>
        <p:txBody>
          <a:bodyPr anchor="t">
            <a:normAutofit/>
          </a:bodyPr>
          <a:lstStyle>
            <a:lvl1pPr algn="l">
              <a:defRPr sz="2800" b="1" baseline="0">
                <a:solidFill>
                  <a:schemeClr val="bg1"/>
                </a:solidFill>
                <a:effectLst>
                  <a:outerShdw blurRad="57150" dist="25400" dir="2700000" sx="99000" sy="99000" algn="tl" rotWithShape="0">
                    <a:srgbClr val="000000">
                      <a:alpha val="42000"/>
                    </a:srgbClr>
                  </a:outerShdw>
                </a:effectLst>
                <a:latin typeface="Arial"/>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304800" y="1905000"/>
            <a:ext cx="7467600" cy="4191000"/>
          </a:xfrm>
        </p:spPr>
        <p:txBody>
          <a:bodyPr/>
          <a:lstStyle>
            <a:lvl1pPr>
              <a:buFont typeface="Arial"/>
              <a:buChar char="•"/>
              <a:defRPr sz="2400">
                <a:solidFill>
                  <a:schemeClr val="tx2">
                    <a:lumMod val="75000"/>
                  </a:schemeClr>
                </a:solidFill>
                <a:latin typeface="Arial"/>
              </a:defRPr>
            </a:lvl1pPr>
            <a:lvl2pPr>
              <a:defRPr sz="2400">
                <a:solidFill>
                  <a:schemeClr val="tx2">
                    <a:lumMod val="75000"/>
                  </a:schemeClr>
                </a:solidFill>
                <a:latin typeface="Arial"/>
              </a:defRPr>
            </a:lvl2pPr>
            <a:lvl3pPr>
              <a:defRPr sz="2000">
                <a:solidFill>
                  <a:schemeClr val="tx2">
                    <a:lumMod val="75000"/>
                  </a:schemeClr>
                </a:solidFill>
                <a:latin typeface="Arial"/>
              </a:defRPr>
            </a:lvl3pPr>
            <a:lvl4pPr>
              <a:defRPr>
                <a:solidFill>
                  <a:schemeClr val="tx2">
                    <a:lumMod val="75000"/>
                  </a:schemeClr>
                </a:solidFill>
                <a:latin typeface="Arial"/>
              </a:defRPr>
            </a:lvl4pPr>
            <a:lvl5pPr>
              <a:defRPr>
                <a:solidFill>
                  <a:schemeClr val="tx2">
                    <a:lumMod val="75000"/>
                  </a:schemeClr>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4"/>
          </p:nvPr>
        </p:nvSpPr>
        <p:spPr/>
        <p:txBody>
          <a:bodyPr/>
          <a:lstStyle>
            <a:lvl1pPr>
              <a:defRPr/>
            </a:lvl1pPr>
          </a:lstStyle>
          <a:p>
            <a:fld id="{882450E3-892D-4746-B056-4C0CB6A4FB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3F7C629-3EC6-4CBB-A64D-607701976AA8}" type="datetime1">
              <a:rPr lang="en-US"/>
              <a:pPr/>
              <a:t>4/1/2015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954C64-FDDE-4026-91D7-33502447FB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endParaRPr lang="en-US"/>
          </a:p>
        </p:txBody>
      </p:sp>
      <p:sp>
        <p:nvSpPr>
          <p:cNvPr id="5" name="Rectangle 12"/>
          <p:cNvSpPr>
            <a:spLocks noGrp="1" noChangeArrowheads="1"/>
          </p:cNvSpPr>
          <p:nvPr>
            <p:ph type="ftr" sz="quarter" idx="11"/>
          </p:nvPr>
        </p:nvSpPr>
        <p:spPr/>
        <p:txBody>
          <a:bodyPr/>
          <a:lstStyle>
            <a:lvl1pPr>
              <a:defRPr/>
            </a:lvl1pPr>
          </a:lstStyle>
          <a:p>
            <a:endParaRPr lang="en-US"/>
          </a:p>
        </p:txBody>
      </p:sp>
      <p:sp>
        <p:nvSpPr>
          <p:cNvPr id="6" name="Rectangle 13"/>
          <p:cNvSpPr>
            <a:spLocks noGrp="1" noChangeArrowheads="1"/>
          </p:cNvSpPr>
          <p:nvPr>
            <p:ph type="sldNum" sz="quarter" idx="12"/>
          </p:nvPr>
        </p:nvSpPr>
        <p:spPr/>
        <p:txBody>
          <a:bodyPr/>
          <a:lstStyle>
            <a:lvl1pPr>
              <a:defRPr/>
            </a:lvl1pPr>
          </a:lstStyle>
          <a:p>
            <a:fld id="{CAE0314B-A44C-462B-8F3E-48A8E26E2E9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7144202-C3A0-4A21-99D3-A45C0829D5F7}" type="datetime1">
              <a:rPr lang="en-US"/>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4AF31BB-B275-43FD-A735-E007CE05EE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pitchFamily="-109"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09"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hq.nasa.gov/equalopportuni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osc.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itle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p:txBody>
          <a:bodyPr>
            <a:normAutofit/>
          </a:bodyPr>
          <a:lstStyle/>
          <a:p>
            <a:pPr eaLnBrk="1" hangingPunct="1"/>
            <a:r>
              <a:rPr lang="en-US" sz="4000" smtClean="0">
                <a:solidFill>
                  <a:schemeClr val="bg1"/>
                </a:solidFill>
                <a:effectLst>
                  <a:outerShdw blurRad="38100" dist="38100" dir="2700000" algn="tl">
                    <a:srgbClr val="C0C0C0"/>
                  </a:outerShdw>
                </a:effectLst>
                <a:latin typeface="Arial" charset="0"/>
              </a:rPr>
              <a:t>Equal </a:t>
            </a:r>
            <a:r>
              <a:rPr lang="en-US" sz="4000" dirty="0" smtClean="0">
                <a:solidFill>
                  <a:schemeClr val="bg1"/>
                </a:solidFill>
                <a:effectLst>
                  <a:outerShdw blurRad="38100" dist="38100" dir="2700000" algn="tl">
                    <a:srgbClr val="C0C0C0"/>
                  </a:outerShdw>
                </a:effectLst>
                <a:latin typeface="Arial" charset="0"/>
              </a:rPr>
              <a:t>Opportunity and Diversity Management Division</a:t>
            </a:r>
          </a:p>
        </p:txBody>
      </p:sp>
      <p:sp>
        <p:nvSpPr>
          <p:cNvPr id="3" name="Subtitle 2"/>
          <p:cNvSpPr>
            <a:spLocks noGrp="1"/>
          </p:cNvSpPr>
          <p:nvPr>
            <p:ph type="subTitle" idx="1"/>
          </p:nvPr>
        </p:nvSpPr>
        <p:spPr>
          <a:xfrm>
            <a:off x="1371600" y="4343400"/>
            <a:ext cx="6400800" cy="609600"/>
          </a:xfrm>
          <a:effectLst>
            <a:outerShdw dist="25401" dir="2700000" rotWithShape="0">
              <a:srgbClr val="000000">
                <a:alpha val="42999"/>
              </a:srgbClr>
            </a:outerShdw>
          </a:effectLst>
        </p:spPr>
        <p:txBody>
          <a:bodyPr/>
          <a:lstStyle/>
          <a:p>
            <a:pPr eaLnBrk="1" hangingPunct="1"/>
            <a:r>
              <a:rPr lang="en-US" smtClean="0">
                <a:solidFill>
                  <a:srgbClr val="898989"/>
                </a:solidFill>
                <a:latin typeface="Arial" charset="0"/>
              </a:rPr>
              <a:t>New Employee Orientation</a:t>
            </a:r>
          </a:p>
        </p:txBody>
      </p:sp>
      <p:sp>
        <p:nvSpPr>
          <p:cNvPr id="7173" name="TextBox 5"/>
          <p:cNvSpPr txBox="1">
            <a:spLocks noChangeArrowheads="1"/>
          </p:cNvSpPr>
          <p:nvPr/>
        </p:nvSpPr>
        <p:spPr bwMode="auto">
          <a:xfrm>
            <a:off x="0" y="6400800"/>
            <a:ext cx="7315200" cy="338138"/>
          </a:xfrm>
          <a:prstGeom prst="rect">
            <a:avLst/>
          </a:prstGeom>
          <a:noFill/>
          <a:ln w="9525">
            <a:noFill/>
            <a:miter lim="800000"/>
            <a:headEnd/>
            <a:tailEnd/>
          </a:ln>
        </p:spPr>
        <p:txBody>
          <a:bodyPr>
            <a:spAutoFit/>
          </a:bodyPr>
          <a:lstStyle/>
          <a:p>
            <a:r>
              <a:rPr lang="en-US" sz="1600" i="1">
                <a:solidFill>
                  <a:schemeClr val="bg2"/>
                </a:solidFill>
                <a:cs typeface="Arial" charset="0"/>
                <a:hlinkClick r:id="rId4"/>
              </a:rPr>
              <a:t>http://www.hq.nasa.gov/equalopportunity</a:t>
            </a:r>
            <a:endParaRPr lang="en-US" sz="1600" i="1">
              <a:solidFill>
                <a:schemeClr val="bg2"/>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No FEAR Act</a:t>
            </a:r>
          </a:p>
        </p:txBody>
      </p:sp>
      <p:sp>
        <p:nvSpPr>
          <p:cNvPr id="23555" name="Slide Number Placeholder 5"/>
          <p:cNvSpPr>
            <a:spLocks noGrp="1"/>
          </p:cNvSpPr>
          <p:nvPr>
            <p:ph type="sldNum" sz="quarter" idx="14"/>
          </p:nvPr>
        </p:nvSpPr>
        <p:spPr bwMode="auto">
          <a:noFill/>
          <a:ln>
            <a:miter lim="800000"/>
            <a:headEnd/>
            <a:tailEnd/>
          </a:ln>
        </p:spPr>
        <p:txBody>
          <a:bodyPr/>
          <a:lstStyle/>
          <a:p>
            <a:fld id="{40188A16-B1DC-499A-9641-DDD1F49A9B54}" type="slidenum">
              <a:rPr lang="en-US"/>
              <a:pPr/>
              <a:t>10</a:t>
            </a:fld>
            <a:endParaRPr lang="en-US"/>
          </a:p>
        </p:txBody>
      </p:sp>
      <p:sp>
        <p:nvSpPr>
          <p:cNvPr id="23556" name="Rectangle 3"/>
          <p:cNvSpPr>
            <a:spLocks noGrp="1" noChangeArrowheads="1"/>
          </p:cNvSpPr>
          <p:nvPr>
            <p:ph type="body" sz="quarter" idx="13"/>
          </p:nvPr>
        </p:nvSpPr>
        <p:spPr>
          <a:xfrm>
            <a:off x="304800" y="1752600"/>
            <a:ext cx="7467600" cy="4603750"/>
          </a:xfrm>
        </p:spPr>
        <p:txBody>
          <a:bodyPr/>
          <a:lstStyle/>
          <a:p>
            <a:pPr eaLnBrk="1" hangingPunct="1">
              <a:buFont typeface="Arial" charset="0"/>
              <a:buNone/>
            </a:pPr>
            <a:r>
              <a:rPr lang="en-US" dirty="0" smtClean="0">
                <a:solidFill>
                  <a:srgbClr val="17375E"/>
                </a:solidFill>
                <a:latin typeface="Arial" charset="0"/>
              </a:rPr>
              <a:t>In addition, the No FEAR Act requires Federal agencies to:</a:t>
            </a:r>
          </a:p>
          <a:p>
            <a:pPr eaLnBrk="1" hangingPunct="1">
              <a:buFont typeface="Arial" charset="0"/>
              <a:buChar char="•"/>
            </a:pPr>
            <a:endParaRPr lang="en-US" dirty="0" smtClean="0">
              <a:solidFill>
                <a:srgbClr val="17375E"/>
              </a:solidFill>
              <a:latin typeface="Arial" charset="0"/>
            </a:endParaRPr>
          </a:p>
          <a:p>
            <a:pPr eaLnBrk="1" hangingPunct="1">
              <a:buFont typeface="Arial" charset="0"/>
              <a:buChar char="•"/>
            </a:pPr>
            <a:r>
              <a:rPr lang="en-US" dirty="0" smtClean="0">
                <a:solidFill>
                  <a:srgbClr val="17375E"/>
                </a:solidFill>
                <a:latin typeface="Arial" charset="0"/>
              </a:rPr>
              <a:t>Notify employees and applicants for employment about their rights under the discrimination and whistleblower laws;</a:t>
            </a:r>
          </a:p>
          <a:p>
            <a:pPr eaLnBrk="1" hangingPunct="1">
              <a:buFont typeface="Arial" charset="0"/>
              <a:buChar char="•"/>
            </a:pPr>
            <a:endParaRPr lang="en-US" dirty="0" smtClean="0">
              <a:solidFill>
                <a:srgbClr val="17375E"/>
              </a:solidFill>
              <a:latin typeface="Arial" charset="0"/>
            </a:endParaRPr>
          </a:p>
          <a:p>
            <a:pPr eaLnBrk="1" hangingPunct="1">
              <a:buFont typeface="Arial" charset="0"/>
              <a:buChar char="•"/>
            </a:pPr>
            <a:r>
              <a:rPr lang="en-US" dirty="0" smtClean="0">
                <a:solidFill>
                  <a:srgbClr val="17375E"/>
                </a:solidFill>
                <a:latin typeface="Arial" charset="0"/>
              </a:rPr>
              <a:t>Post statistical data relating to Federal sector equal employment opportunity complaints on its public website.  The website is  </a:t>
            </a:r>
            <a:r>
              <a:rPr lang="en-US" i="1" dirty="0">
                <a:solidFill>
                  <a:srgbClr val="17375E"/>
                </a:solidFill>
                <a:latin typeface="Arial" charset="0"/>
              </a:rPr>
              <a:t> http://odeo.hq.nasa.gov/nofear.html</a:t>
            </a:r>
            <a:endParaRPr lang="en-US" dirty="0" smtClean="0">
              <a:solidFill>
                <a:srgbClr val="17375E"/>
              </a:solidFill>
              <a:latin typeface="Arial" charset="0"/>
            </a:endParaRPr>
          </a:p>
          <a:p>
            <a:pPr eaLnBrk="1" hangingPunct="1">
              <a:buFont typeface="Arial" charset="0"/>
              <a:buNone/>
            </a:pPr>
            <a:r>
              <a:rPr lang="en-US" i="1" dirty="0" smtClean="0">
                <a:solidFill>
                  <a:srgbClr val="17375E"/>
                </a:solidFill>
                <a:latin typeface="Arial" charset="0"/>
              </a:rPr>
              <a:t>	</a:t>
            </a:r>
          </a:p>
          <a:p>
            <a:pPr eaLnBrk="1" hangingPunct="1">
              <a:buFont typeface="Arial" charset="0"/>
              <a:buNone/>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No FEAR Act</a:t>
            </a:r>
          </a:p>
        </p:txBody>
      </p:sp>
      <p:sp>
        <p:nvSpPr>
          <p:cNvPr id="25603" name="Slide Number Placeholder 5"/>
          <p:cNvSpPr>
            <a:spLocks noGrp="1"/>
          </p:cNvSpPr>
          <p:nvPr>
            <p:ph type="sldNum" sz="quarter" idx="14"/>
          </p:nvPr>
        </p:nvSpPr>
        <p:spPr bwMode="auto">
          <a:noFill/>
          <a:ln>
            <a:miter lim="800000"/>
            <a:headEnd/>
            <a:tailEnd/>
          </a:ln>
        </p:spPr>
        <p:txBody>
          <a:bodyPr/>
          <a:lstStyle/>
          <a:p>
            <a:fld id="{A14A0078-3DA2-4295-ABED-5E5B5D80E765}" type="slidenum">
              <a:rPr lang="en-US"/>
              <a:pPr/>
              <a:t>11</a:t>
            </a:fld>
            <a:endParaRPr lang="en-US"/>
          </a:p>
        </p:txBody>
      </p:sp>
      <p:sp>
        <p:nvSpPr>
          <p:cNvPr id="25604" name="Rectangle 3"/>
          <p:cNvSpPr>
            <a:spLocks noGrp="1" noChangeArrowheads="1"/>
          </p:cNvSpPr>
          <p:nvPr>
            <p:ph type="body" sz="quarter" idx="13"/>
          </p:nvPr>
        </p:nvSpPr>
        <p:spPr>
          <a:xfrm>
            <a:off x="304800" y="1752600"/>
            <a:ext cx="7467600" cy="4603750"/>
          </a:xfrm>
        </p:spPr>
        <p:txBody>
          <a:bodyPr/>
          <a:lstStyle/>
          <a:p>
            <a:pPr eaLnBrk="1" hangingPunct="1">
              <a:buFont typeface="Arial" charset="0"/>
              <a:buChar char="•"/>
            </a:pPr>
            <a:r>
              <a:rPr lang="en-US" dirty="0" smtClean="0">
                <a:solidFill>
                  <a:srgbClr val="17375E"/>
                </a:solidFill>
                <a:latin typeface="Arial" charset="0"/>
              </a:rPr>
              <a:t>Ensure that managers have adequate training in the management of a diverse workforce, early and alternative conflict resolution, and essential communication skills;</a:t>
            </a:r>
          </a:p>
          <a:p>
            <a:pPr eaLnBrk="1" hangingPunct="1">
              <a:buFont typeface="Arial" charset="0"/>
              <a:buNone/>
            </a:pPr>
            <a:endParaRPr lang="en-US" dirty="0" smtClean="0">
              <a:solidFill>
                <a:srgbClr val="17375E"/>
              </a:solidFill>
              <a:latin typeface="Arial" charset="0"/>
            </a:endParaRPr>
          </a:p>
          <a:p>
            <a:pPr eaLnBrk="1" hangingPunct="1">
              <a:buFont typeface="Arial" charset="0"/>
              <a:buNone/>
            </a:pPr>
            <a:r>
              <a:rPr lang="en-US" dirty="0" smtClean="0">
                <a:solidFill>
                  <a:srgbClr val="17375E"/>
                </a:solidFill>
                <a:latin typeface="Arial" charset="0"/>
              </a:rPr>
              <a:t>		</a:t>
            </a:r>
          </a:p>
          <a:p>
            <a:pPr eaLnBrk="1" hangingPunct="1">
              <a:buFont typeface="Arial" charset="0"/>
              <a:buNone/>
            </a:pPr>
            <a:r>
              <a:rPr lang="en-US" sz="2000" dirty="0" smtClean="0">
                <a:solidFill>
                  <a:srgbClr val="17375E"/>
                </a:solidFill>
                <a:latin typeface="Arial" charset="0"/>
              </a:rPr>
              <a:t>	</a:t>
            </a:r>
          </a:p>
          <a:p>
            <a:pPr eaLnBrk="1" hangingPunct="1">
              <a:buFont typeface="Arial" charset="0"/>
              <a:buNone/>
            </a:pPr>
            <a:endParaRPr lang="en-US" dirty="0" smtClean="0">
              <a:solidFill>
                <a:srgbClr val="17375E"/>
              </a:solidFill>
              <a:latin typeface="Arial" charset="0"/>
            </a:endParaRPr>
          </a:p>
          <a:p>
            <a:pPr eaLnBrk="1" hangingPunct="1">
              <a:buFont typeface="Arial" charset="0"/>
              <a:buNone/>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No FEAR Act Summary</a:t>
            </a:r>
          </a:p>
        </p:txBody>
      </p:sp>
      <p:sp>
        <p:nvSpPr>
          <p:cNvPr id="29699" name="Slide Number Placeholder 5"/>
          <p:cNvSpPr>
            <a:spLocks noGrp="1"/>
          </p:cNvSpPr>
          <p:nvPr>
            <p:ph type="sldNum" sz="quarter" idx="14"/>
          </p:nvPr>
        </p:nvSpPr>
        <p:spPr bwMode="auto">
          <a:noFill/>
          <a:ln>
            <a:miter lim="800000"/>
            <a:headEnd/>
            <a:tailEnd/>
          </a:ln>
        </p:spPr>
        <p:txBody>
          <a:bodyPr/>
          <a:lstStyle/>
          <a:p>
            <a:fld id="{77941609-D6CB-445A-B32E-98F77F7B5915}" type="slidenum">
              <a:rPr lang="en-US"/>
              <a:pPr/>
              <a:t>12</a:t>
            </a:fld>
            <a:endParaRPr lang="en-US"/>
          </a:p>
        </p:txBody>
      </p:sp>
      <p:sp>
        <p:nvSpPr>
          <p:cNvPr id="29700" name="Rectangle 3"/>
          <p:cNvSpPr>
            <a:spLocks noGrp="1" noChangeArrowheads="1"/>
          </p:cNvSpPr>
          <p:nvPr>
            <p:ph type="body" sz="quarter" idx="13"/>
          </p:nvPr>
        </p:nvSpPr>
        <p:spPr>
          <a:xfrm>
            <a:off x="304800" y="1524000"/>
            <a:ext cx="7467600" cy="4832350"/>
          </a:xfrm>
        </p:spPr>
        <p:txBody>
          <a:bodyPr/>
          <a:lstStyle/>
          <a:p>
            <a:pPr eaLnBrk="1" hangingPunct="1">
              <a:buFont typeface="Arial" charset="0"/>
              <a:buChar char="•"/>
            </a:pPr>
            <a:r>
              <a:rPr lang="en-US" smtClean="0">
                <a:solidFill>
                  <a:srgbClr val="17375E"/>
                </a:solidFill>
                <a:latin typeface="Arial" charset="0"/>
              </a:rPr>
              <a:t>If on the basis of marital status, sexual orientation, or political affiliation, file a written complaint with the U.S. Office of Special Counsel.  For further whistleblower information, access Office of Special Counsel’s website at </a:t>
            </a:r>
            <a:r>
              <a:rPr lang="en-US" i="1" smtClean="0">
                <a:solidFill>
                  <a:srgbClr val="17375E"/>
                </a:solidFill>
                <a:latin typeface="Arial" charset="0"/>
                <a:hlinkClick r:id="rId3"/>
              </a:rPr>
              <a:t>www.osc.gov</a:t>
            </a:r>
            <a:r>
              <a:rPr lang="en-US" smtClean="0">
                <a:solidFill>
                  <a:srgbClr val="17375E"/>
                </a:solidFill>
                <a:latin typeface="Arial" charset="0"/>
              </a:rPr>
              <a:t>. </a:t>
            </a:r>
          </a:p>
          <a:p>
            <a:pPr eaLnBrk="1" hangingPunct="1">
              <a:buFont typeface="Arial" charset="0"/>
              <a:buChar char="•"/>
            </a:pPr>
            <a:endParaRPr lang="en-US" smtClean="0">
              <a:solidFill>
                <a:srgbClr val="17375E"/>
              </a:solidFill>
              <a:latin typeface="Arial" charset="0"/>
            </a:endParaRPr>
          </a:p>
          <a:p>
            <a:pPr eaLnBrk="1" hangingPunct="1">
              <a:buFont typeface="Arial" charset="0"/>
              <a:buChar char="•"/>
            </a:pPr>
            <a:r>
              <a:rPr lang="en-US" smtClean="0">
                <a:solidFill>
                  <a:srgbClr val="17375E"/>
                </a:solidFill>
                <a:latin typeface="Arial" charset="0"/>
              </a:rPr>
              <a:t>To report whistleblower issues, call the Office of Inspector General Hotline at: </a:t>
            </a:r>
          </a:p>
          <a:p>
            <a:pPr eaLnBrk="1" hangingPunct="1">
              <a:buFont typeface="Arial" charset="0"/>
              <a:buNone/>
            </a:pPr>
            <a:r>
              <a:rPr lang="en-US" smtClean="0">
                <a:solidFill>
                  <a:srgbClr val="17375E"/>
                </a:solidFill>
                <a:latin typeface="Arial" charset="0"/>
              </a:rPr>
              <a:t>	800-424-9183.  </a:t>
            </a:r>
          </a:p>
          <a:p>
            <a:pPr lvl="1" eaLnBrk="1" hangingPunct="1">
              <a:buFont typeface="Arial" charset="0"/>
              <a:buNone/>
            </a:pPr>
            <a:endParaRPr lang="en-US" smtClean="0">
              <a:solidFill>
                <a:srgbClr val="17375E"/>
              </a:solidFill>
              <a:latin typeface="Arial" charset="0"/>
            </a:endParaRPr>
          </a:p>
          <a:p>
            <a:pPr lvl="1" eaLnBrk="1" hangingPunct="1">
              <a:buFont typeface="Arial" charset="0"/>
              <a:buNone/>
            </a:pPr>
            <a:r>
              <a:rPr lang="en-US" smtClean="0">
                <a:solidFill>
                  <a:srgbClr val="17375E"/>
                </a:solidFill>
                <a:latin typeface="Arial" charset="0"/>
              </a:rPr>
              <a:t>	</a:t>
            </a:r>
          </a:p>
          <a:p>
            <a:pPr eaLnBrk="1" hangingPunct="1">
              <a:buFont typeface="Arial" charset="0"/>
              <a:buNone/>
            </a:pPr>
            <a:endParaRPr lang="en-US"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Alternative Dispute Resolution</a:t>
            </a:r>
          </a:p>
        </p:txBody>
      </p:sp>
      <p:sp>
        <p:nvSpPr>
          <p:cNvPr id="31747" name="Slide Number Placeholder 5"/>
          <p:cNvSpPr>
            <a:spLocks noGrp="1"/>
          </p:cNvSpPr>
          <p:nvPr>
            <p:ph type="sldNum" sz="quarter" idx="14"/>
          </p:nvPr>
        </p:nvSpPr>
        <p:spPr bwMode="auto">
          <a:noFill/>
          <a:ln>
            <a:miter lim="800000"/>
            <a:headEnd/>
            <a:tailEnd/>
          </a:ln>
        </p:spPr>
        <p:txBody>
          <a:bodyPr/>
          <a:lstStyle/>
          <a:p>
            <a:fld id="{8B8757F9-9269-49BC-9976-14C70533EB7C}" type="slidenum">
              <a:rPr lang="en-US"/>
              <a:pPr/>
              <a:t>13</a:t>
            </a:fld>
            <a:endParaRPr lang="en-US"/>
          </a:p>
        </p:txBody>
      </p:sp>
      <p:sp>
        <p:nvSpPr>
          <p:cNvPr id="31748" name="Rectangle 3"/>
          <p:cNvSpPr>
            <a:spLocks noGrp="1" noChangeArrowheads="1"/>
          </p:cNvSpPr>
          <p:nvPr>
            <p:ph type="body" sz="quarter" idx="13"/>
          </p:nvPr>
        </p:nvSpPr>
        <p:spPr>
          <a:xfrm>
            <a:off x="304800" y="1600200"/>
            <a:ext cx="7467600" cy="4495800"/>
          </a:xfrm>
        </p:spPr>
        <p:txBody>
          <a:bodyPr/>
          <a:lstStyle/>
          <a:p>
            <a:pPr eaLnBrk="1" hangingPunct="1">
              <a:buFont typeface="Arial" charset="0"/>
              <a:buChar char="•"/>
            </a:pPr>
            <a:r>
              <a:rPr lang="en-US" dirty="0"/>
              <a:t>The NASA Headquarters Equal Opportunity and Diversity Management Division Alternative Dispute Resolution (ADR) Program is designed to facilitate the resolution of workplace disputes. The objective is to provide a convenient, easily accessible, fair and equitable means of resolving these disputes at the lowest possible level</a:t>
            </a:r>
            <a:endParaRPr lang="en-US" dirty="0" smtClean="0">
              <a:solidFill>
                <a:srgbClr val="17375E"/>
              </a:solidFill>
              <a:latin typeface="Arial" charset="0"/>
            </a:endParaRPr>
          </a:p>
          <a:p>
            <a:pPr eaLnBrk="1" hangingPunct="1">
              <a:buFont typeface="Arial" charset="0"/>
              <a:buChar char="•"/>
            </a:pPr>
            <a:r>
              <a:rPr lang="en-US" dirty="0" smtClean="0">
                <a:solidFill>
                  <a:srgbClr val="17375E"/>
                </a:solidFill>
                <a:latin typeface="Arial" charset="0"/>
              </a:rPr>
              <a:t>ADR is available to address disputes based on  race, color, religion, sex, national origin, age, physical and/or mental disability and genetic information.</a:t>
            </a:r>
          </a:p>
          <a:p>
            <a:pPr eaLnBrk="1" hangingPunct="1">
              <a:buFont typeface="Arial" charset="0"/>
              <a:buNone/>
            </a:pPr>
            <a:endParaRPr lang="en-US" dirty="0" smtClean="0">
              <a:solidFill>
                <a:srgbClr val="17375E"/>
              </a:solidFill>
              <a:latin typeface="Arial" charset="0"/>
            </a:endParaRPr>
          </a:p>
          <a:p>
            <a:pPr lvl="1" eaLnBrk="1" hangingPunct="1">
              <a:buFont typeface="Arial" charset="0"/>
              <a:buNone/>
            </a:pPr>
            <a:r>
              <a:rPr lang="en-US" dirty="0" smtClean="0">
                <a:solidFill>
                  <a:srgbClr val="17375E"/>
                </a:solidFill>
                <a:latin typeface="Arial"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Autofit/>
          </a:bodyPr>
          <a:lstStyle/>
          <a:p>
            <a:pPr eaLnBrk="1" hangingPunct="1"/>
            <a:r>
              <a:rPr lang="en-US" sz="2400" smtClean="0">
                <a:effectLst>
                  <a:outerShdw blurRad="38100" dist="38100" dir="2700000" algn="tl">
                    <a:srgbClr val="C0C0C0"/>
                  </a:outerShdw>
                </a:effectLst>
                <a:latin typeface="Arial" charset="0"/>
              </a:rPr>
              <a:t>Equal Opportunity and </a:t>
            </a:r>
            <a:br>
              <a:rPr lang="en-US" sz="2400" smtClean="0">
                <a:effectLst>
                  <a:outerShdw blurRad="38100" dist="38100" dir="2700000" algn="tl">
                    <a:srgbClr val="C0C0C0"/>
                  </a:outerShdw>
                </a:effectLst>
                <a:latin typeface="Arial" charset="0"/>
              </a:rPr>
            </a:br>
            <a:r>
              <a:rPr lang="en-US" sz="2400" smtClean="0">
                <a:effectLst>
                  <a:outerShdw blurRad="38100" dist="38100" dir="2700000" algn="tl">
                    <a:srgbClr val="C0C0C0"/>
                  </a:outerShdw>
                </a:effectLst>
                <a:latin typeface="Arial" charset="0"/>
              </a:rPr>
              <a:t>      Diversity Management Division</a:t>
            </a:r>
            <a:br>
              <a:rPr lang="en-US" sz="2400" smtClean="0">
                <a:effectLst>
                  <a:outerShdw blurRad="38100" dist="38100" dir="2700000" algn="tl">
                    <a:srgbClr val="C0C0C0"/>
                  </a:outerShdw>
                </a:effectLst>
                <a:latin typeface="Arial" charset="0"/>
              </a:rPr>
            </a:br>
            <a:r>
              <a:rPr lang="en-US" sz="2400" smtClean="0">
                <a:effectLst>
                  <a:outerShdw blurRad="38100" dist="38100" dir="2700000" algn="tl">
                    <a:srgbClr val="C0C0C0"/>
                  </a:outerShdw>
                </a:effectLst>
                <a:latin typeface="Arial" charset="0"/>
              </a:rPr>
              <a:t/>
            </a:r>
            <a:br>
              <a:rPr lang="en-US" sz="2400" smtClean="0">
                <a:effectLst>
                  <a:outerShdw blurRad="38100" dist="38100" dir="2700000" algn="tl">
                    <a:srgbClr val="C0C0C0"/>
                  </a:outerShdw>
                </a:effectLst>
                <a:latin typeface="Arial" charset="0"/>
              </a:rPr>
            </a:br>
            <a:endParaRPr lang="en-US" sz="2400" smtClean="0">
              <a:effectLst>
                <a:outerShdw blurRad="38100" dist="38100" dir="2700000" algn="tl">
                  <a:srgbClr val="C0C0C0"/>
                </a:outerShdw>
              </a:effectLst>
              <a:latin typeface="Arial" charset="0"/>
            </a:endParaRPr>
          </a:p>
        </p:txBody>
      </p:sp>
      <p:sp>
        <p:nvSpPr>
          <p:cNvPr id="9219" name="Slide Number Placeholder 5"/>
          <p:cNvSpPr>
            <a:spLocks noGrp="1"/>
          </p:cNvSpPr>
          <p:nvPr>
            <p:ph type="sldNum" sz="quarter" idx="14"/>
          </p:nvPr>
        </p:nvSpPr>
        <p:spPr bwMode="auto">
          <a:noFill/>
          <a:ln>
            <a:miter lim="800000"/>
            <a:headEnd/>
            <a:tailEnd/>
          </a:ln>
        </p:spPr>
        <p:txBody>
          <a:bodyPr/>
          <a:lstStyle/>
          <a:p>
            <a:fld id="{2B0E02AE-7B77-4D08-86EF-FEEA34FB75D4}" type="slidenum">
              <a:rPr lang="en-US"/>
              <a:pPr/>
              <a:t>2</a:t>
            </a:fld>
            <a:endParaRPr lang="en-US"/>
          </a:p>
        </p:txBody>
      </p:sp>
      <p:sp>
        <p:nvSpPr>
          <p:cNvPr id="9220" name="Rectangle 3"/>
          <p:cNvSpPr>
            <a:spLocks noGrp="1" noChangeArrowheads="1"/>
          </p:cNvSpPr>
          <p:nvPr>
            <p:ph type="body" sz="quarter" idx="13"/>
          </p:nvPr>
        </p:nvSpPr>
        <p:spPr/>
        <p:txBody>
          <a:bodyPr/>
          <a:lstStyle/>
          <a:p>
            <a:pPr eaLnBrk="1" hangingPunct="1">
              <a:buFont typeface="Arial" charset="0"/>
              <a:buChar char="•"/>
            </a:pPr>
            <a:r>
              <a:rPr lang="en-US" dirty="0" smtClean="0">
                <a:solidFill>
                  <a:srgbClr val="17375E"/>
                </a:solidFill>
                <a:latin typeface="Arial" charset="0"/>
              </a:rPr>
              <a:t>Informal Discrimination Complaints Process</a:t>
            </a:r>
          </a:p>
          <a:p>
            <a:pPr eaLnBrk="1" hangingPunct="1">
              <a:buFont typeface="Arial" charset="0"/>
              <a:buChar char="•"/>
            </a:pPr>
            <a:r>
              <a:rPr lang="en-US" dirty="0" smtClean="0">
                <a:solidFill>
                  <a:srgbClr val="17375E"/>
                </a:solidFill>
                <a:latin typeface="Arial" charset="0"/>
              </a:rPr>
              <a:t>Reasonable Accommodations Program</a:t>
            </a:r>
          </a:p>
          <a:p>
            <a:pPr eaLnBrk="1" hangingPunct="1">
              <a:buFont typeface="Arial" charset="0"/>
              <a:buChar char="•"/>
            </a:pPr>
            <a:r>
              <a:rPr lang="en-US" dirty="0" smtClean="0">
                <a:solidFill>
                  <a:srgbClr val="17375E"/>
                </a:solidFill>
                <a:latin typeface="Arial" charset="0"/>
              </a:rPr>
              <a:t>Emergency Evacuation Assistance</a:t>
            </a:r>
          </a:p>
          <a:p>
            <a:pPr eaLnBrk="1" hangingPunct="1">
              <a:buFont typeface="Arial" charset="0"/>
              <a:buChar char="•"/>
            </a:pPr>
            <a:r>
              <a:rPr lang="en-US" dirty="0" smtClean="0">
                <a:solidFill>
                  <a:srgbClr val="17375E"/>
                </a:solidFill>
                <a:latin typeface="Arial" charset="0"/>
              </a:rPr>
              <a:t>Harassment</a:t>
            </a:r>
          </a:p>
          <a:p>
            <a:pPr eaLnBrk="1" hangingPunct="1">
              <a:buFont typeface="Arial" charset="0"/>
              <a:buChar char="•"/>
            </a:pPr>
            <a:r>
              <a:rPr lang="en-US" dirty="0" smtClean="0">
                <a:solidFill>
                  <a:srgbClr val="17375E"/>
                </a:solidFill>
                <a:latin typeface="Arial" charset="0"/>
              </a:rPr>
              <a:t>NO FEAR ACT</a:t>
            </a:r>
          </a:p>
          <a:p>
            <a:pPr eaLnBrk="1" hangingPunct="1">
              <a:buFont typeface="Arial" charset="0"/>
              <a:buChar char="•"/>
            </a:pPr>
            <a:r>
              <a:rPr lang="en-US" dirty="0" smtClean="0">
                <a:solidFill>
                  <a:srgbClr val="17375E"/>
                </a:solidFill>
                <a:latin typeface="Arial" charset="0"/>
              </a:rPr>
              <a:t>Alternate Dispute Resolution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Complaint Process</a:t>
            </a:r>
            <a:endParaRPr lang="en-US" dirty="0"/>
          </a:p>
        </p:txBody>
      </p:sp>
      <p:sp>
        <p:nvSpPr>
          <p:cNvPr id="3" name="Text Placeholder 2"/>
          <p:cNvSpPr>
            <a:spLocks noGrp="1"/>
          </p:cNvSpPr>
          <p:nvPr>
            <p:ph type="body" sz="quarter" idx="13"/>
          </p:nvPr>
        </p:nvSpPr>
        <p:spPr/>
        <p:txBody>
          <a:bodyPr/>
          <a:lstStyle/>
          <a:p>
            <a:r>
              <a:rPr lang="en-US" dirty="0"/>
              <a:t>NASA Headquarters employees, or applicants for employment, who believe that they have been discriminated against on the bases of race, color, national origin, sex (to include sexual orientation or pregnancy discrimination), religion, age, retaliation, genetic information, parental status, or physical and/or mental disability must contact a Headquarters Equal Employment Opportunity (EEO) Counselor within 45 days of the date of the alleged discriminatory act</a:t>
            </a:r>
          </a:p>
        </p:txBody>
      </p:sp>
    </p:spTree>
    <p:extLst>
      <p:ext uri="{BB962C8B-B14F-4D97-AF65-F5344CB8AC3E}">
        <p14:creationId xmlns:p14="http://schemas.microsoft.com/office/powerpoint/2010/main" val="299206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effectLst>
                  <a:outerShdw blurRad="38100" dist="38100" dir="2700000" algn="tl">
                    <a:srgbClr val="C0C0C0"/>
                  </a:outerShdw>
                </a:effectLst>
                <a:latin typeface="Arial" charset="0"/>
              </a:rPr>
              <a:t>Reasonable  Accommodations</a:t>
            </a:r>
          </a:p>
        </p:txBody>
      </p:sp>
      <p:sp>
        <p:nvSpPr>
          <p:cNvPr id="11267" name="Slide Number Placeholder 3"/>
          <p:cNvSpPr>
            <a:spLocks noGrp="1"/>
          </p:cNvSpPr>
          <p:nvPr>
            <p:ph type="sldNum" sz="quarter" idx="14"/>
          </p:nvPr>
        </p:nvSpPr>
        <p:spPr bwMode="auto">
          <a:noFill/>
          <a:ln>
            <a:miter lim="800000"/>
            <a:headEnd/>
            <a:tailEnd/>
          </a:ln>
        </p:spPr>
        <p:txBody>
          <a:bodyPr/>
          <a:lstStyle/>
          <a:p>
            <a:fld id="{0253D3FC-4D70-464B-8998-49F19F5CADC7}" type="slidenum">
              <a:rPr lang="en-US"/>
              <a:pPr/>
              <a:t>4</a:t>
            </a:fld>
            <a:endParaRPr lang="en-US"/>
          </a:p>
        </p:txBody>
      </p:sp>
      <p:sp>
        <p:nvSpPr>
          <p:cNvPr id="11268" name="Content Placeholder 2"/>
          <p:cNvSpPr>
            <a:spLocks noGrp="1"/>
          </p:cNvSpPr>
          <p:nvPr>
            <p:ph type="body" sz="quarter" idx="13"/>
          </p:nvPr>
        </p:nvSpPr>
        <p:spPr>
          <a:xfrm>
            <a:off x="304800" y="1676400"/>
            <a:ext cx="8001000" cy="4419600"/>
          </a:xfrm>
        </p:spPr>
        <p:txBody>
          <a:bodyPr/>
          <a:lstStyle/>
          <a:p>
            <a:pPr eaLnBrk="1" hangingPunct="1">
              <a:buFont typeface="Arial" charset="0"/>
              <a:buNone/>
            </a:pPr>
            <a:r>
              <a:rPr lang="en-US" dirty="0" smtClean="0">
                <a:solidFill>
                  <a:srgbClr val="17375E"/>
                </a:solidFill>
                <a:latin typeface="Arial" charset="0"/>
              </a:rPr>
              <a:t>Definition:  </a:t>
            </a:r>
          </a:p>
          <a:p>
            <a:pPr eaLnBrk="1" hangingPunct="1">
              <a:buFont typeface="Arial" charset="0"/>
              <a:buNone/>
            </a:pPr>
            <a:r>
              <a:rPr lang="en-US" dirty="0" smtClean="0">
                <a:solidFill>
                  <a:srgbClr val="17375E"/>
                </a:solidFill>
                <a:latin typeface="Arial" charset="0"/>
              </a:rPr>
              <a:t>	Any change to the work environment to assist a person with a disability to apply for a job, perform the essentials functions of the job, or enjoy the benefits and privileges of employment</a:t>
            </a:r>
          </a:p>
          <a:p>
            <a:pPr eaLnBrk="1" hangingPunct="1">
              <a:buFont typeface="Arial" charset="0"/>
              <a:buNone/>
            </a:pPr>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effectLst>
                  <a:outerShdw blurRad="38100" dist="38100" dir="2700000" algn="tl">
                    <a:srgbClr val="C0C0C0"/>
                  </a:outerShdw>
                </a:effectLst>
                <a:latin typeface="Arial" charset="0"/>
              </a:rPr>
              <a:t>Reasonable  Accommodations</a:t>
            </a:r>
          </a:p>
        </p:txBody>
      </p:sp>
      <p:sp>
        <p:nvSpPr>
          <p:cNvPr id="13315" name="Slide Number Placeholder 3"/>
          <p:cNvSpPr>
            <a:spLocks noGrp="1"/>
          </p:cNvSpPr>
          <p:nvPr>
            <p:ph type="sldNum" sz="quarter" idx="14"/>
          </p:nvPr>
        </p:nvSpPr>
        <p:spPr bwMode="auto">
          <a:noFill/>
          <a:ln>
            <a:miter lim="800000"/>
            <a:headEnd/>
            <a:tailEnd/>
          </a:ln>
        </p:spPr>
        <p:txBody>
          <a:bodyPr/>
          <a:lstStyle/>
          <a:p>
            <a:fld id="{99B9FE4D-3682-4887-BCD6-E1A211BA3BE1}" type="slidenum">
              <a:rPr lang="en-US"/>
              <a:pPr/>
              <a:t>5</a:t>
            </a:fld>
            <a:endParaRPr lang="en-US"/>
          </a:p>
        </p:txBody>
      </p:sp>
      <p:sp>
        <p:nvSpPr>
          <p:cNvPr id="13316" name="Content Placeholder 2"/>
          <p:cNvSpPr>
            <a:spLocks noGrp="1"/>
          </p:cNvSpPr>
          <p:nvPr>
            <p:ph type="body" sz="quarter" idx="13"/>
          </p:nvPr>
        </p:nvSpPr>
        <p:spPr>
          <a:xfrm>
            <a:off x="304800" y="1219200"/>
            <a:ext cx="8001000" cy="4876800"/>
          </a:xfrm>
        </p:spPr>
        <p:txBody>
          <a:bodyPr/>
          <a:lstStyle/>
          <a:p>
            <a:pPr lvl="1" eaLnBrk="1" hangingPunct="1">
              <a:buFont typeface="Arial" charset="0"/>
              <a:buNone/>
            </a:pPr>
            <a:endParaRPr lang="en-US" dirty="0" smtClean="0">
              <a:solidFill>
                <a:srgbClr val="17375E"/>
              </a:solidFill>
              <a:latin typeface="Arial" charset="0"/>
            </a:endParaRPr>
          </a:p>
          <a:p>
            <a:pPr eaLnBrk="1" hangingPunct="1"/>
            <a:r>
              <a:rPr lang="en-US" dirty="0" smtClean="0">
                <a:solidFill>
                  <a:srgbClr val="17375E"/>
                </a:solidFill>
                <a:latin typeface="Arial" charset="0"/>
              </a:rPr>
              <a:t>	Federal agencies must provide reasonable </a:t>
            </a:r>
          </a:p>
          <a:p>
            <a:pPr eaLnBrk="1" hangingPunct="1">
              <a:buFont typeface="Arial" charset="0"/>
              <a:buNone/>
            </a:pPr>
            <a:r>
              <a:rPr lang="en-US" dirty="0" smtClean="0">
                <a:solidFill>
                  <a:srgbClr val="17375E"/>
                </a:solidFill>
                <a:latin typeface="Arial" charset="0"/>
              </a:rPr>
              <a:t>	 accommodations to employees or applicants with </a:t>
            </a:r>
          </a:p>
          <a:p>
            <a:pPr eaLnBrk="1" hangingPunct="1">
              <a:buFont typeface="Arial" charset="0"/>
              <a:buNone/>
            </a:pPr>
            <a:r>
              <a:rPr lang="en-US" dirty="0" smtClean="0">
                <a:solidFill>
                  <a:srgbClr val="17375E"/>
                </a:solidFill>
                <a:latin typeface="Arial" charset="0"/>
              </a:rPr>
              <a:t>	 disabilities, unless to do so would cause undue </a:t>
            </a:r>
          </a:p>
          <a:p>
            <a:pPr eaLnBrk="1" hangingPunct="1">
              <a:buFont typeface="Arial" charset="0"/>
              <a:buNone/>
            </a:pPr>
            <a:r>
              <a:rPr lang="en-US" dirty="0" smtClean="0">
                <a:solidFill>
                  <a:srgbClr val="17375E"/>
                </a:solidFill>
                <a:latin typeface="Arial" charset="0"/>
              </a:rPr>
              <a:t>	 hardship.</a:t>
            </a:r>
          </a:p>
          <a:p>
            <a:pPr eaLnBrk="1" hangingPunct="1">
              <a:buFont typeface="Arial" charset="0"/>
              <a:buNone/>
            </a:pPr>
            <a:endParaRPr lang="en-US" dirty="0" smtClean="0">
              <a:solidFill>
                <a:srgbClr val="17375E"/>
              </a:solidFill>
              <a:latin typeface="Arial" charset="0"/>
            </a:endParaRPr>
          </a:p>
          <a:p>
            <a:pPr lvl="1" eaLnBrk="1" hangingPunct="1"/>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400" smtClean="0">
                <a:effectLst>
                  <a:outerShdw blurRad="38100" dist="38100" dir="2700000" algn="tl">
                    <a:srgbClr val="C0C0C0"/>
                  </a:outerShdw>
                </a:effectLst>
                <a:latin typeface="Arial" charset="0"/>
              </a:rPr>
              <a:t>Emergency Evacuation Assistance</a:t>
            </a:r>
          </a:p>
        </p:txBody>
      </p:sp>
      <p:sp>
        <p:nvSpPr>
          <p:cNvPr id="15363" name="Slide Number Placeholder 3"/>
          <p:cNvSpPr>
            <a:spLocks noGrp="1"/>
          </p:cNvSpPr>
          <p:nvPr>
            <p:ph type="sldNum" sz="quarter" idx="14"/>
          </p:nvPr>
        </p:nvSpPr>
        <p:spPr bwMode="auto">
          <a:noFill/>
          <a:ln>
            <a:miter lim="800000"/>
            <a:headEnd/>
            <a:tailEnd/>
          </a:ln>
        </p:spPr>
        <p:txBody>
          <a:bodyPr/>
          <a:lstStyle/>
          <a:p>
            <a:fld id="{25A881D2-550F-4DE2-8F35-1C70B06C15F3}" type="slidenum">
              <a:rPr lang="en-US"/>
              <a:pPr/>
              <a:t>6</a:t>
            </a:fld>
            <a:endParaRPr lang="en-US"/>
          </a:p>
        </p:txBody>
      </p:sp>
      <p:sp>
        <p:nvSpPr>
          <p:cNvPr id="15364" name="Content Placeholder 2"/>
          <p:cNvSpPr>
            <a:spLocks noGrp="1"/>
          </p:cNvSpPr>
          <p:nvPr>
            <p:ph type="body" sz="quarter" idx="13"/>
          </p:nvPr>
        </p:nvSpPr>
        <p:spPr>
          <a:xfrm>
            <a:off x="304800" y="1371600"/>
            <a:ext cx="8001000" cy="4724400"/>
          </a:xfrm>
        </p:spPr>
        <p:txBody>
          <a:bodyPr/>
          <a:lstStyle/>
          <a:p>
            <a:pPr lvl="0"/>
            <a:r>
              <a:rPr lang="en-US" dirty="0"/>
              <a:t>Person with special needs (temporary or permanent) can request assistance</a:t>
            </a:r>
            <a:endParaRPr lang="en-US" sz="1600" dirty="0"/>
          </a:p>
          <a:p>
            <a:r>
              <a:rPr lang="en-US" dirty="0"/>
              <a:t> </a:t>
            </a:r>
            <a:r>
              <a:rPr lang="en-US" dirty="0" smtClean="0"/>
              <a:t>In </a:t>
            </a:r>
            <a:r>
              <a:rPr lang="en-US" dirty="0"/>
              <a:t>the event of an emergency employees should get to know their special needs monitors </a:t>
            </a:r>
            <a:r>
              <a:rPr lang="en-US" dirty="0" smtClean="0"/>
              <a:t>assigned to their  floor before an </a:t>
            </a:r>
            <a:r>
              <a:rPr lang="en-US" dirty="0"/>
              <a:t>incident occurs.  </a:t>
            </a:r>
            <a:endParaRPr lang="en-US" dirty="0" smtClean="0"/>
          </a:p>
          <a:p>
            <a:r>
              <a:rPr lang="en-US" dirty="0"/>
              <a:t>E</a:t>
            </a:r>
            <a:r>
              <a:rPr lang="en-US" dirty="0" smtClean="0"/>
              <a:t>mployees who require assistance might </a:t>
            </a:r>
            <a:r>
              <a:rPr lang="en-US" dirty="0"/>
              <a:t>want to contact Facilities </a:t>
            </a:r>
            <a:r>
              <a:rPr lang="en-US" dirty="0" smtClean="0"/>
              <a:t>and make plans to attend </a:t>
            </a:r>
            <a:r>
              <a:rPr lang="en-US" dirty="0"/>
              <a:t>one of the </a:t>
            </a:r>
            <a:r>
              <a:rPr lang="en-US" dirty="0" smtClean="0"/>
              <a:t>demonstrations </a:t>
            </a:r>
            <a:r>
              <a:rPr lang="en-US" dirty="0"/>
              <a:t>of the evacuation equipment </a:t>
            </a:r>
            <a:r>
              <a:rPr lang="en-US" dirty="0" smtClean="0"/>
              <a:t>just </a:t>
            </a:r>
            <a:r>
              <a:rPr lang="en-US" dirty="0"/>
              <a:t>so they can get comfortable with the equipment.  </a:t>
            </a:r>
            <a:endParaRPr lang="en-US" dirty="0" smtClean="0"/>
          </a:p>
          <a:p>
            <a:r>
              <a:rPr lang="en-US" dirty="0" smtClean="0"/>
              <a:t>Employees should also Self-identify themselves in employee express</a:t>
            </a:r>
          </a:p>
          <a:p>
            <a:endParaRPr lang="en-US" dirty="0"/>
          </a:p>
          <a:p>
            <a:endParaRPr lang="en-US" dirty="0" smtClean="0"/>
          </a:p>
          <a:p>
            <a:endParaRPr lang="en-US" sz="1600" dirty="0"/>
          </a:p>
          <a:p>
            <a:endParaRPr lang="en-US" sz="1600" dirty="0"/>
          </a:p>
          <a:p>
            <a:pPr lvl="1" eaLnBrk="1" hangingPunct="1">
              <a:buFont typeface="Arial" charset="0"/>
              <a:buNone/>
            </a:pPr>
            <a:endParaRPr lang="en-US" sz="1800" dirty="0" smtClean="0">
              <a:solidFill>
                <a:srgbClr val="17375E"/>
              </a:solidFill>
              <a:latin typeface="Arial" charset="0"/>
            </a:endParaRPr>
          </a:p>
          <a:p>
            <a:pPr indent="0" eaLnBrk="1" hangingPunct="1">
              <a:buFont typeface="Arial" charset="0"/>
              <a:buNone/>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Harassment</a:t>
            </a:r>
          </a:p>
        </p:txBody>
      </p:sp>
      <p:sp>
        <p:nvSpPr>
          <p:cNvPr id="17411" name="Slide Number Placeholder 5"/>
          <p:cNvSpPr>
            <a:spLocks noGrp="1"/>
          </p:cNvSpPr>
          <p:nvPr>
            <p:ph type="sldNum" sz="quarter" idx="14"/>
          </p:nvPr>
        </p:nvSpPr>
        <p:spPr bwMode="auto">
          <a:noFill/>
          <a:ln>
            <a:miter lim="800000"/>
            <a:headEnd/>
            <a:tailEnd/>
          </a:ln>
        </p:spPr>
        <p:txBody>
          <a:bodyPr/>
          <a:lstStyle/>
          <a:p>
            <a:fld id="{BFD7BFAA-41C0-4067-9A5F-E32C1A3E7356}" type="slidenum">
              <a:rPr lang="en-US"/>
              <a:pPr/>
              <a:t>7</a:t>
            </a:fld>
            <a:endParaRPr lang="en-US"/>
          </a:p>
        </p:txBody>
      </p:sp>
      <p:sp>
        <p:nvSpPr>
          <p:cNvPr id="17412" name="Rectangle 3"/>
          <p:cNvSpPr>
            <a:spLocks noGrp="1" noChangeArrowheads="1"/>
          </p:cNvSpPr>
          <p:nvPr>
            <p:ph type="body" sz="quarter" idx="13"/>
          </p:nvPr>
        </p:nvSpPr>
        <p:spPr>
          <a:xfrm>
            <a:off x="304800" y="1257300"/>
            <a:ext cx="8001000" cy="4876800"/>
          </a:xfrm>
        </p:spPr>
        <p:txBody>
          <a:bodyPr/>
          <a:lstStyle/>
          <a:p>
            <a:pPr eaLnBrk="1" hangingPunct="1">
              <a:buFont typeface="Arial" charset="0"/>
              <a:buNone/>
            </a:pPr>
            <a:r>
              <a:rPr lang="en-US" dirty="0" smtClean="0">
                <a:solidFill>
                  <a:srgbClr val="17375E"/>
                </a:solidFill>
                <a:latin typeface="Arial" charset="0"/>
              </a:rPr>
              <a:t>	</a:t>
            </a:r>
            <a:endParaRPr lang="en-US" dirty="0" smtClean="0">
              <a:solidFill>
                <a:srgbClr val="FF0000"/>
              </a:solidFill>
              <a:latin typeface="Arial" charset="0"/>
            </a:endParaRPr>
          </a:p>
          <a:p>
            <a:pPr lvl="0"/>
            <a:r>
              <a:rPr lang="en-US" dirty="0"/>
              <a:t>Employees should report harassment immediately to a supervisor, the HQ Equal Opportunity and Diversity Management Division or the Human Resources Management Division</a:t>
            </a:r>
          </a:p>
          <a:p>
            <a:pPr lvl="0"/>
            <a:r>
              <a:rPr lang="en-US" dirty="0"/>
              <a:t>The Anti-Harassment Coordinator is Tanye Coleman at 358-1031</a:t>
            </a:r>
          </a:p>
          <a:p>
            <a:pPr eaLnBrk="1" hangingPunct="1">
              <a:buFont typeface="Arial" charset="0"/>
              <a:buNone/>
            </a:pPr>
            <a:endParaRPr lang="en-US" dirty="0" smtClean="0">
              <a:solidFill>
                <a:srgbClr val="17375E"/>
              </a:solidFill>
              <a:latin typeface="Arial" charset="0"/>
            </a:endParaRPr>
          </a:p>
          <a:p>
            <a:pPr eaLnBrk="1" hangingPunct="1">
              <a:buFont typeface="Arial" charset="0"/>
              <a:buNone/>
            </a:pPr>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a:p>
            <a:pPr eaLnBrk="1" hangingPunct="1">
              <a:buFont typeface="Arial" charset="0"/>
              <a:buChar char="•"/>
            </a:pPr>
            <a:endParaRPr lang="en-US"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No FEAR Act</a:t>
            </a:r>
          </a:p>
        </p:txBody>
      </p:sp>
      <p:sp>
        <p:nvSpPr>
          <p:cNvPr id="19459" name="Slide Number Placeholder 5"/>
          <p:cNvSpPr>
            <a:spLocks noGrp="1"/>
          </p:cNvSpPr>
          <p:nvPr>
            <p:ph type="sldNum" sz="quarter" idx="14"/>
          </p:nvPr>
        </p:nvSpPr>
        <p:spPr bwMode="auto">
          <a:noFill/>
          <a:ln>
            <a:miter lim="800000"/>
            <a:headEnd/>
            <a:tailEnd/>
          </a:ln>
        </p:spPr>
        <p:txBody>
          <a:bodyPr/>
          <a:lstStyle/>
          <a:p>
            <a:fld id="{60659BBD-3C0A-4482-8F64-89F8CFBF2378}" type="slidenum">
              <a:rPr lang="en-US"/>
              <a:pPr/>
              <a:t>8</a:t>
            </a:fld>
            <a:endParaRPr lang="en-US"/>
          </a:p>
        </p:txBody>
      </p:sp>
      <p:sp>
        <p:nvSpPr>
          <p:cNvPr id="19460" name="Rectangle 3"/>
          <p:cNvSpPr>
            <a:spLocks noGrp="1" noChangeArrowheads="1"/>
          </p:cNvSpPr>
          <p:nvPr>
            <p:ph type="body" sz="quarter" idx="13"/>
          </p:nvPr>
        </p:nvSpPr>
        <p:spPr>
          <a:xfrm>
            <a:off x="304800" y="1752600"/>
            <a:ext cx="7467600" cy="4603750"/>
          </a:xfrm>
        </p:spPr>
        <p:txBody>
          <a:bodyPr/>
          <a:lstStyle/>
          <a:p>
            <a:pPr eaLnBrk="1" hangingPunct="1">
              <a:buFont typeface="Arial" charset="0"/>
              <a:buNone/>
            </a:pPr>
            <a:r>
              <a:rPr lang="en-US" smtClean="0">
                <a:solidFill>
                  <a:srgbClr val="17375E"/>
                </a:solidFill>
                <a:latin typeface="Arial" charset="0"/>
              </a:rPr>
              <a:t>	The Notification and Federal Employee Anti-discrimination and Retaliation (No FEAR) Act of 2002 became effective on October 1, 2003.  Its intent is to help ensure that Federal agencies:</a:t>
            </a:r>
          </a:p>
          <a:p>
            <a:pPr lvl="1" eaLnBrk="1" hangingPunct="1">
              <a:buFont typeface="Arial" charset="0"/>
              <a:buNone/>
            </a:pPr>
            <a:endParaRPr lang="en-US" smtClean="0">
              <a:solidFill>
                <a:srgbClr val="17375E"/>
              </a:solidFill>
              <a:latin typeface="Arial" charset="0"/>
            </a:endParaRPr>
          </a:p>
          <a:p>
            <a:pPr lvl="1" eaLnBrk="1" hangingPunct="1">
              <a:buFont typeface="Arial" charset="0"/>
              <a:buChar char="•"/>
            </a:pPr>
            <a:r>
              <a:rPr lang="en-US" smtClean="0">
                <a:solidFill>
                  <a:srgbClr val="17375E"/>
                </a:solidFill>
                <a:latin typeface="Arial" charset="0"/>
              </a:rPr>
              <a:t>Pay more attention to their EEO and whistleblower protection activities.</a:t>
            </a:r>
          </a:p>
          <a:p>
            <a:pPr lvl="1" eaLnBrk="1" hangingPunct="1">
              <a:buFont typeface="Arial" charset="0"/>
              <a:buNone/>
            </a:pPr>
            <a:endParaRPr lang="en-US" sz="2200" smtClean="0">
              <a:solidFill>
                <a:srgbClr val="17375E"/>
              </a:solidFill>
              <a:latin typeface="Arial" charset="0"/>
            </a:endParaRPr>
          </a:p>
          <a:p>
            <a:pPr lvl="1" eaLnBrk="1" hangingPunct="1">
              <a:buFont typeface="Arial" charset="0"/>
              <a:buNone/>
            </a:pPr>
            <a:endParaRPr lang="en-US" sz="2200" smtClean="0">
              <a:solidFill>
                <a:srgbClr val="17375E"/>
              </a:solidFill>
              <a:latin typeface="Arial" charset="0"/>
            </a:endParaRPr>
          </a:p>
          <a:p>
            <a:pPr lvl="1" eaLnBrk="1" hangingPunct="1">
              <a:buFont typeface="Arial" charset="0"/>
              <a:buNone/>
            </a:pPr>
            <a:endParaRPr lang="en-US" sz="2200" smtClean="0">
              <a:solidFill>
                <a:srgbClr val="17375E"/>
              </a:solidFill>
              <a:latin typeface="Arial" charset="0"/>
            </a:endParaRPr>
          </a:p>
          <a:p>
            <a:pPr lvl="1" eaLnBrk="1" hangingPunct="1">
              <a:buFont typeface="Arial" charset="0"/>
              <a:buNone/>
            </a:pPr>
            <a:endParaRPr lang="en-US" sz="2200" smtClean="0">
              <a:solidFill>
                <a:srgbClr val="17375E"/>
              </a:solidFill>
              <a:latin typeface="Arial" charset="0"/>
            </a:endParaRPr>
          </a:p>
          <a:p>
            <a:pPr eaLnBrk="1" hangingPunct="1">
              <a:buFont typeface="Arial" charset="0"/>
              <a:buNone/>
            </a:pPr>
            <a:endParaRPr lang="en-US" sz="2200" smtClean="0">
              <a:solidFill>
                <a:srgbClr val="17375E"/>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effectLst>
                  <a:outerShdw blurRad="38100" dist="38100" dir="2700000" algn="tl">
                    <a:srgbClr val="C0C0C0"/>
                  </a:outerShdw>
                </a:effectLst>
                <a:latin typeface="Arial" charset="0"/>
              </a:rPr>
              <a:t>No FEAR Act</a:t>
            </a:r>
          </a:p>
        </p:txBody>
      </p:sp>
      <p:sp>
        <p:nvSpPr>
          <p:cNvPr id="21507" name="Slide Number Placeholder 5"/>
          <p:cNvSpPr>
            <a:spLocks noGrp="1"/>
          </p:cNvSpPr>
          <p:nvPr>
            <p:ph type="sldNum" sz="quarter" idx="14"/>
          </p:nvPr>
        </p:nvSpPr>
        <p:spPr bwMode="auto">
          <a:noFill/>
          <a:ln>
            <a:miter lim="800000"/>
            <a:headEnd/>
            <a:tailEnd/>
          </a:ln>
        </p:spPr>
        <p:txBody>
          <a:bodyPr/>
          <a:lstStyle/>
          <a:p>
            <a:fld id="{818360D8-1ED2-499B-B6F1-338E9491C6D7}" type="slidenum">
              <a:rPr lang="en-US"/>
              <a:pPr/>
              <a:t>9</a:t>
            </a:fld>
            <a:endParaRPr lang="en-US"/>
          </a:p>
        </p:txBody>
      </p:sp>
      <p:sp>
        <p:nvSpPr>
          <p:cNvPr id="21508" name="Rectangle 3"/>
          <p:cNvSpPr>
            <a:spLocks noGrp="1" noChangeArrowheads="1"/>
          </p:cNvSpPr>
          <p:nvPr>
            <p:ph type="body" sz="quarter" idx="13"/>
          </p:nvPr>
        </p:nvSpPr>
        <p:spPr>
          <a:xfrm>
            <a:off x="304800" y="1752600"/>
            <a:ext cx="7467600" cy="4603750"/>
          </a:xfrm>
        </p:spPr>
        <p:txBody>
          <a:bodyPr/>
          <a:lstStyle/>
          <a:p>
            <a:r>
              <a:rPr lang="en-US" dirty="0"/>
              <a:t>Federal law prohibits NASA managers from retaliating against employees who provide information they reasonably believe evidences: </a:t>
            </a:r>
            <a:endParaRPr lang="en-US" sz="1600" dirty="0"/>
          </a:p>
          <a:p>
            <a:pPr lvl="1"/>
            <a:r>
              <a:rPr lang="en-US" dirty="0"/>
              <a:t>a violation of any law, rule, or regulation; </a:t>
            </a:r>
            <a:endParaRPr lang="en-US" sz="1600" dirty="0"/>
          </a:p>
          <a:p>
            <a:pPr lvl="1"/>
            <a:r>
              <a:rPr lang="en-US" dirty="0"/>
              <a:t>gross mismanagement; </a:t>
            </a:r>
            <a:endParaRPr lang="en-US" sz="1600" dirty="0"/>
          </a:p>
          <a:p>
            <a:pPr lvl="1"/>
            <a:r>
              <a:rPr lang="en-US" dirty="0"/>
              <a:t>a gross waste of funds; </a:t>
            </a:r>
            <a:endParaRPr lang="en-US" sz="1600" dirty="0"/>
          </a:p>
          <a:p>
            <a:pPr lvl="1"/>
            <a:r>
              <a:rPr lang="en-US" dirty="0"/>
              <a:t>an abuse of authority; </a:t>
            </a:r>
            <a:endParaRPr lang="en-US" sz="1600" dirty="0"/>
          </a:p>
          <a:p>
            <a:pPr lvl="1"/>
            <a:r>
              <a:rPr lang="en-US" dirty="0"/>
              <a:t>or a substantial and specific danger to public health and </a:t>
            </a:r>
            <a:r>
              <a:rPr lang="en-US" dirty="0" smtClean="0"/>
              <a:t> </a:t>
            </a:r>
            <a:r>
              <a:rPr lang="en-US" dirty="0"/>
              <a:t>safety</a:t>
            </a:r>
            <a:endParaRPr lang="en-US" sz="1600" dirty="0"/>
          </a:p>
          <a:p>
            <a:pPr marL="457200" lvl="1" indent="0" eaLnBrk="1" hangingPunct="1">
              <a:buNone/>
            </a:pPr>
            <a:endParaRPr lang="en-US" dirty="0" smtClean="0">
              <a:solidFill>
                <a:srgbClr val="17375E"/>
              </a:solidFill>
              <a:latin typeface="Arial" charset="0"/>
            </a:endParaRPr>
          </a:p>
          <a:p>
            <a:pPr lvl="1" eaLnBrk="1" hangingPunct="1">
              <a:buFont typeface="Arial" charset="0"/>
              <a:buNone/>
            </a:pPr>
            <a:endParaRPr lang="en-US" sz="2200" dirty="0" smtClean="0">
              <a:solidFill>
                <a:srgbClr val="17375E"/>
              </a:solidFill>
              <a:latin typeface="Arial" charset="0"/>
            </a:endParaRPr>
          </a:p>
          <a:p>
            <a:pPr lvl="1" eaLnBrk="1" hangingPunct="1">
              <a:buFont typeface="Arial" charset="0"/>
              <a:buNone/>
            </a:pPr>
            <a:endParaRPr lang="en-US" sz="2200" dirty="0" smtClean="0">
              <a:solidFill>
                <a:srgbClr val="17375E"/>
              </a:solidFill>
              <a:latin typeface="Arial" charset="0"/>
            </a:endParaRPr>
          </a:p>
          <a:p>
            <a:pPr eaLnBrk="1" hangingPunct="1">
              <a:buFont typeface="Arial" charset="0"/>
              <a:buNone/>
            </a:pPr>
            <a:endParaRPr lang="en-US" sz="2200" dirty="0" smtClean="0">
              <a:solidFill>
                <a:srgbClr val="17375E"/>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 EEO_NewEmployeeOrientatio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C4D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 EEO_NewEmployeeOrientation</Template>
  <TotalTime>221</TotalTime>
  <Words>916</Words>
  <Application>Microsoft Office PowerPoint</Application>
  <PresentationFormat>On-screen Show (4:3)</PresentationFormat>
  <Paragraphs>139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ヒラギノ角ゴ Pro W3</vt:lpstr>
      <vt:lpstr>5 EEO_NewEmployeeOrientation</vt:lpstr>
      <vt:lpstr>Equal Opportunity and Diversity Management Division</vt:lpstr>
      <vt:lpstr>Equal Opportunity and        Diversity Management Division  </vt:lpstr>
      <vt:lpstr>Informal Complaint Process</vt:lpstr>
      <vt:lpstr>Reasonable  Accommodations</vt:lpstr>
      <vt:lpstr>Reasonable  Accommodations</vt:lpstr>
      <vt:lpstr>Emergency Evacuation Assistance</vt:lpstr>
      <vt:lpstr>Harassment</vt:lpstr>
      <vt:lpstr>No FEAR Act</vt:lpstr>
      <vt:lpstr>No FEAR Act</vt:lpstr>
      <vt:lpstr>No FEAR Act</vt:lpstr>
      <vt:lpstr>No FEAR Act</vt:lpstr>
      <vt:lpstr>No FEAR Act Summary</vt:lpstr>
      <vt:lpstr>Alternative Dispute Resolution</vt:lpstr>
    </vt:vector>
  </TitlesOfParts>
  <Company>NASA/ODIN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Opportunity and Diversity Management Division</dc:title>
  <dc:creator>csilver</dc:creator>
  <cp:lastModifiedBy>Diedrich, Mary A. (HQ-LM043)</cp:lastModifiedBy>
  <cp:revision>28</cp:revision>
  <cp:lastPrinted>2015-02-23T13:50:09Z</cp:lastPrinted>
  <dcterms:created xsi:type="dcterms:W3CDTF">2009-09-03T12:44:03Z</dcterms:created>
  <dcterms:modified xsi:type="dcterms:W3CDTF">2015-04-01T17:09:04Z</dcterms:modified>
</cp:coreProperties>
</file>